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399" r:id="rId2"/>
    <p:sldId id="490" r:id="rId3"/>
    <p:sldId id="491" r:id="rId4"/>
    <p:sldId id="493" r:id="rId5"/>
    <p:sldId id="494" r:id="rId6"/>
    <p:sldId id="495" r:id="rId7"/>
    <p:sldId id="497" r:id="rId8"/>
    <p:sldId id="496" r:id="rId9"/>
    <p:sldId id="498" r:id="rId10"/>
    <p:sldId id="499" r:id="rId11"/>
    <p:sldId id="500" r:id="rId12"/>
    <p:sldId id="501" r:id="rId13"/>
    <p:sldId id="502" r:id="rId14"/>
    <p:sldId id="503" r:id="rId15"/>
    <p:sldId id="504" r:id="rId16"/>
    <p:sldId id="505" r:id="rId17"/>
    <p:sldId id="506" r:id="rId18"/>
    <p:sldId id="507" r:id="rId19"/>
    <p:sldId id="516" r:id="rId20"/>
    <p:sldId id="519" r:id="rId21"/>
    <p:sldId id="520" r:id="rId22"/>
    <p:sldId id="521" r:id="rId23"/>
    <p:sldId id="522" r:id="rId24"/>
    <p:sldId id="523" r:id="rId25"/>
    <p:sldId id="524" r:id="rId26"/>
    <p:sldId id="525" r:id="rId27"/>
    <p:sldId id="526" r:id="rId28"/>
    <p:sldId id="518" r:id="rId29"/>
    <p:sldId id="517" r:id="rId30"/>
    <p:sldId id="527" r:id="rId31"/>
    <p:sldId id="528" r:id="rId32"/>
    <p:sldId id="529" r:id="rId33"/>
    <p:sldId id="530" r:id="rId34"/>
    <p:sldId id="492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4E7E1"/>
    <a:srgbClr val="57563B"/>
    <a:srgbClr val="D5D9D1"/>
    <a:srgbClr val="788571"/>
    <a:srgbClr val="838F79"/>
    <a:srgbClr val="45442F"/>
    <a:srgbClr val="71806D"/>
    <a:srgbClr val="555845"/>
    <a:srgbClr val="D3B060"/>
    <a:srgbClr val="636C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25" autoAdjust="0"/>
    <p:restoredTop sz="96807" autoAdjust="0"/>
  </p:normalViewPr>
  <p:slideViewPr>
    <p:cSldViewPr snapToGrid="0">
      <p:cViewPr varScale="1">
        <p:scale>
          <a:sx n="81" d="100"/>
          <a:sy n="81" d="100"/>
        </p:scale>
        <p:origin x="614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A2AA2D-F3FD-4622-BBC6-712AF01C4DDE}" type="datetimeFigureOut">
              <a:rPr lang="en-US" smtClean="0"/>
              <a:t>4/12/2019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F90907-BE26-48C9-88BE-8D126E13B6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3232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0B26F76-ACB1-4445-9E15-B1A9C66105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A0E96F9B-AA29-46F9-B800-ED0F75024F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0D79BC4F-3B3A-4914-8F14-E655F9771F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F324F-C5C1-4FC1-AD64-7D1CD113A231}" type="datetimeFigureOut">
              <a:rPr lang="en-US" smtClean="0"/>
              <a:t>4/12/2019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EB07194F-6DDB-41FF-A569-FF1DEDE383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18072646-178D-43D4-9F99-76406F6AB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310B0-2380-442C-BB49-5CBCB7FFF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4995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83430CD-A2DB-4022-9B63-A2A20F6EF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84CA2BC9-668A-4364-8099-DD7F6A5A5C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48A9C8DB-0C07-439F-AE76-A189255FF0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F324F-C5C1-4FC1-AD64-7D1CD113A231}" type="datetimeFigureOut">
              <a:rPr lang="en-US" smtClean="0"/>
              <a:t>4/12/2019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88C1003B-35DE-4804-B383-027DEFBC1F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78633CC7-B76F-48D8-B15A-1A4D55B00C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310B0-2380-442C-BB49-5CBCB7FFF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2757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88ACF42B-AE9C-45FB-B914-5085F077D5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C2A134AA-85E9-4DC3-A276-77CD7A5B25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0A813046-F452-42AC-93E1-CD17AE1BF6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F324F-C5C1-4FC1-AD64-7D1CD113A231}" type="datetimeFigureOut">
              <a:rPr lang="en-US" smtClean="0"/>
              <a:t>4/12/2019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2729B4B6-F3F1-49C4-AD96-D9FF7101F8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4D8D2DC-BAE9-4CD0-A96E-DF94D8334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310B0-2380-442C-BB49-5CBCB7FFF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27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D64CC17-6E88-416E-9EED-38E8C24D4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1FC1D70-94CE-43FA-B3D2-52320E8331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BE8574D6-4C86-4322-9DA0-D39904BCF9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F324F-C5C1-4FC1-AD64-7D1CD113A231}" type="datetimeFigureOut">
              <a:rPr lang="en-US" smtClean="0"/>
              <a:t>4/12/2019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A93DDE9A-6AA0-4736-AD6F-D2DAEEB543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D1A7C8B-64B4-4637-A67C-81080C546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310B0-2380-442C-BB49-5CBCB7FFF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2881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774294A-CB8B-4E46-BF35-C0755B5DB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523BDDAC-FAE3-4A09-9ACB-F4829B86B4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B797AE7D-6669-4A9E-BE68-60B33CB1C3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F324F-C5C1-4FC1-AD64-7D1CD113A231}" type="datetimeFigureOut">
              <a:rPr lang="en-US" smtClean="0"/>
              <a:t>4/12/2019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F3FAF1F-7C79-45A0-BD20-28EC90EE8F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E41726B-C473-4315-8DB1-BD2980AE2B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310B0-2380-442C-BB49-5CBCB7FFF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9098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36AFD64-65E7-4862-92EB-9FBE57D7D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616C2A7-36E1-4BCA-A444-29211F7DE1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2D57DE0E-C0E9-4205-B257-E58CE88873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8ACB9AE2-372B-464A-B74C-2AF3568E5F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F324F-C5C1-4FC1-AD64-7D1CD113A231}" type="datetimeFigureOut">
              <a:rPr lang="en-US" smtClean="0"/>
              <a:t>4/12/2019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58DDEDF4-AC4B-4901-AF69-73E95BD208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E88BAEBB-BA0B-468A-9A8C-FABBDED95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310B0-2380-442C-BB49-5CBCB7FFF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1681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110F775-A5CB-41AB-9565-1128D66A07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85E26CCC-AB6A-4734-B721-AB8BF1E65D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AC5D4B93-2968-45D6-8150-810A5A1642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AECEAC14-AEE5-4D37-A7B9-8AD855DA2A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7BCB489E-CD71-43C3-9672-5D7BE9A83D1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CD6D34C1-9694-4306-A7E4-EA042CD174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F324F-C5C1-4FC1-AD64-7D1CD113A231}" type="datetimeFigureOut">
              <a:rPr lang="en-US" smtClean="0"/>
              <a:t>4/12/2019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D8331984-65D9-477F-9CD4-10692B2158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BA475654-B2D0-4761-BA6E-3E9BC640D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310B0-2380-442C-BB49-5CBCB7FFF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5005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88A7704-6E73-4F56-84B7-7B2E0B52C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EC394819-CB22-4AD9-8AA3-0E80BBBFD8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F324F-C5C1-4FC1-AD64-7D1CD113A231}" type="datetimeFigureOut">
              <a:rPr lang="en-US" smtClean="0"/>
              <a:t>4/12/2019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F463FDCE-A572-42A1-A61D-FD2A1B81E8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C9481C5B-65BA-40B3-BC36-06535FC47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310B0-2380-442C-BB49-5CBCB7FFF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9720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9F117DDF-A599-4C1F-9785-35970B9A95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F324F-C5C1-4FC1-AD64-7D1CD113A231}" type="datetimeFigureOut">
              <a:rPr lang="en-US" smtClean="0"/>
              <a:t>4/12/2019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F7DE616F-0C0B-4EEB-9E0E-AF2352C740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B42A71CA-1F15-45B3-B6FF-237E820C51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310B0-2380-442C-BB49-5CBCB7FFF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4555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78B239B-D89A-4527-AACE-F02992CE8C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14DBDEF-BCEA-4A3A-A74B-F520F241DA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9895BE77-DE24-4F33-B59B-B0F41469D8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89DA9F91-D69B-414D-9AFA-3D2B9B62E9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F324F-C5C1-4FC1-AD64-7D1CD113A231}" type="datetimeFigureOut">
              <a:rPr lang="en-US" smtClean="0"/>
              <a:t>4/12/2019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6EE5E8C2-F5FE-4AC5-A571-6ED89C921E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B1E084E9-3161-490E-AAB5-6EFC504CC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310B0-2380-442C-BB49-5CBCB7FFF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6430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D8CC1AF-DB0D-4DC6-A2BD-84D87684B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8179D706-6AF7-4FE7-B295-25AAB2F2EB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4C5B175D-5AD9-4F89-8D2F-AF41469639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7FAD4DA1-A8B2-4177-B9C4-CE762BC7AD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F324F-C5C1-4FC1-AD64-7D1CD113A231}" type="datetimeFigureOut">
              <a:rPr lang="en-US" smtClean="0"/>
              <a:t>4/12/2019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F24E6C29-6045-4A43-9CAD-839E308AA9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1E8FC81A-8484-4E62-B15E-4F40FD6228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310B0-2380-442C-BB49-5CBCB7FFF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2303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FFE15574-6906-4889-A015-01A786CBEF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103ECF8F-8545-4CF9-850D-2313DE7DAD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A0891320-52D9-4F95-8EBC-7B880862E8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5F324F-C5C1-4FC1-AD64-7D1CD113A231}" type="datetimeFigureOut">
              <a:rPr lang="en-US" smtClean="0"/>
              <a:t>4/12/2019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D0A8F960-4A43-4940-80E8-DEE868BBD0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7767DCDD-9E7B-412B-A99E-0BFDBFB6EB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6310B0-2380-442C-BB49-5CBCB7FFF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2644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sidristij/dotnetbook" TargetMode="External"/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6.png"/><Relationship Id="rId10" Type="http://schemas.openxmlformats.org/officeDocument/2006/relationships/image" Target="../media/image13.png"/><Relationship Id="rId4" Type="http://schemas.openxmlformats.org/officeDocument/2006/relationships/image" Target="../media/image9.png"/><Relationship Id="rId9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jpeg"/><Relationship Id="rId5" Type="http://schemas.openxmlformats.org/officeDocument/2006/relationships/image" Target="../media/image2.png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4" descr="обои на рабочий стол весна">
            <a:extLst>
              <a:ext uri="{FF2B5EF4-FFF2-40B4-BE49-F238E27FC236}">
                <a16:creationId xmlns:a16="http://schemas.microsoft.com/office/drawing/2014/main" xmlns="" id="{6C67E5BD-9A90-4585-A8C0-73F527D3DC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72" r="38635"/>
          <a:stretch/>
        </p:blipFill>
        <p:spPr bwMode="auto">
          <a:xfrm>
            <a:off x="6853630" y="0"/>
            <a:ext cx="5338370" cy="6880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EC40B3E3-1321-4ABE-A6F4-5376C3A2B32E}"/>
              </a:ext>
            </a:extLst>
          </p:cNvPr>
          <p:cNvSpPr/>
          <p:nvPr/>
        </p:nvSpPr>
        <p:spPr>
          <a:xfrm>
            <a:off x="0" y="0"/>
            <a:ext cx="7175157" cy="6858000"/>
          </a:xfrm>
          <a:prstGeom prst="rect">
            <a:avLst/>
          </a:prstGeom>
          <a:solidFill>
            <a:srgbClr val="57563B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77BE093A-5441-B245-B76F-967BE5CAF20B}"/>
              </a:ext>
            </a:extLst>
          </p:cNvPr>
          <p:cNvSpPr>
            <a:spLocks noGrp="1"/>
          </p:cNvSpPr>
          <p:nvPr/>
        </p:nvSpPr>
        <p:spPr>
          <a:xfrm>
            <a:off x="6818298" y="0"/>
            <a:ext cx="707136" cy="6858000"/>
          </a:xfrm>
          <a:prstGeom prst="rect">
            <a:avLst/>
          </a:prstGeom>
          <a:blipFill dpi="0" rotWithShape="1">
            <a:blip r:embed="rId3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xmlns="" id="{D17D0D07-E864-418B-9C99-842B9FF9D02C}"/>
              </a:ext>
            </a:extLst>
          </p:cNvPr>
          <p:cNvSpPr txBox="1">
            <a:spLocks/>
          </p:cNvSpPr>
          <p:nvPr/>
        </p:nvSpPr>
        <p:spPr>
          <a:xfrm>
            <a:off x="748729" y="5164001"/>
            <a:ext cx="5754624" cy="418576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>
                <a:solidFill>
                  <a:srgbClr val="78857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Сидристый Станислав</a:t>
            </a:r>
            <a:endParaRPr lang="en-US" dirty="0">
              <a:solidFill>
                <a:srgbClr val="78857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xmlns="" id="{60694C37-4112-440B-80E9-7768F3FDB4FC}"/>
              </a:ext>
            </a:extLst>
          </p:cNvPr>
          <p:cNvSpPr txBox="1">
            <a:spLocks/>
          </p:cNvSpPr>
          <p:nvPr/>
        </p:nvSpPr>
        <p:spPr>
          <a:xfrm>
            <a:off x="708621" y="2201261"/>
            <a:ext cx="5754624" cy="2524470"/>
          </a:xfrm>
          <a:prstGeom prst="rect">
            <a:avLst/>
          </a:prstGeom>
          <a:effectLst>
            <a:outerShdw blurRad="25400" dist="25400" dir="2700000" algn="tl" rotWithShape="0">
              <a:prstClr val="black">
                <a:alpha val="20000"/>
              </a:prstClr>
            </a:outerShdw>
          </a:effectLst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rgbClr val="E4E7E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Garbage Collector</a:t>
            </a:r>
            <a:r>
              <a:rPr lang="ru-RU" sz="4800" b="1" dirty="0">
                <a:solidFill>
                  <a:srgbClr val="E4E7E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/>
            </a:r>
            <a:br>
              <a:rPr lang="ru-RU" sz="4800" b="1" dirty="0">
                <a:solidFill>
                  <a:srgbClr val="E4E7E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</a:br>
            <a:endParaRPr lang="ru-RU" sz="2000" b="1" dirty="0">
              <a:solidFill>
                <a:srgbClr val="E4E7E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r>
              <a:rPr lang="en-US" sz="2000" b="1" dirty="0">
                <a:solidFill>
                  <a:srgbClr val="78857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1. </a:t>
            </a:r>
            <a:r>
              <a:rPr lang="ru-RU" sz="2000" b="1" dirty="0">
                <a:solidFill>
                  <a:srgbClr val="78857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Различные слои управления памятью</a:t>
            </a:r>
            <a:endParaRPr lang="en-US" sz="2000" b="1" dirty="0">
              <a:solidFill>
                <a:srgbClr val="78857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+mn-cs"/>
            </a:endParaRPr>
          </a:p>
          <a:p>
            <a:r>
              <a:rPr lang="en-US" sz="2000" b="1" dirty="0">
                <a:solidFill>
                  <a:srgbClr val="78857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2. </a:t>
            </a:r>
            <a:r>
              <a:rPr lang="ru-RU" sz="2000" b="1" dirty="0">
                <a:solidFill>
                  <a:srgbClr val="78857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Введение в сборку мусора</a:t>
            </a:r>
          </a:p>
          <a:p>
            <a:r>
              <a:rPr lang="ru-RU" sz="2000" b="1" dirty="0">
                <a:solidFill>
                  <a:srgbClr val="78857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3. Фаза маркировки</a:t>
            </a:r>
          </a:p>
          <a:p>
            <a:r>
              <a:rPr lang="ru-RU" sz="2000" b="1" dirty="0">
                <a:solidFill>
                  <a:srgbClr val="78857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4. Фаза планирования</a:t>
            </a:r>
          </a:p>
          <a:p>
            <a:r>
              <a:rPr lang="ru-RU" sz="2000" b="1" dirty="0">
                <a:solidFill>
                  <a:srgbClr val="E4E7E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5. Фаза зачистки и сжатия</a:t>
            </a:r>
          </a:p>
          <a:p>
            <a:r>
              <a:rPr lang="ru-RU" sz="2000" b="1" dirty="0">
                <a:solidFill>
                  <a:srgbClr val="78857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6. Продвинутые особенности</a:t>
            </a:r>
          </a:p>
        </p:txBody>
      </p:sp>
      <p:pic>
        <p:nvPicPr>
          <p:cNvPr id="1026" name="Picture 2" descr="big-logo.png">
            <a:extLst>
              <a:ext uri="{FF2B5EF4-FFF2-40B4-BE49-F238E27FC236}">
                <a16:creationId xmlns:a16="http://schemas.microsoft.com/office/drawing/2014/main" xmlns="" id="{D1493E75-BE72-49F6-8E90-0CB15DD8BA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0342" y="5866201"/>
            <a:ext cx="3825914" cy="80822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25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412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=""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10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AF57D2E9-EA7E-48D5-B5FB-528ECA79B6E4}"/>
              </a:ext>
            </a:extLst>
          </p:cNvPr>
          <p:cNvSpPr txBox="1"/>
          <p:nvPr/>
        </p:nvSpPr>
        <p:spPr>
          <a:xfrm>
            <a:off x="1238005" y="1209675"/>
            <a:ext cx="996339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ru-RU" dirty="0" smtClean="0">
                <a:solidFill>
                  <a:schemeClr val="bg1">
                    <a:lumMod val="50000"/>
                  </a:schemeClr>
                </a:solidFill>
              </a:rPr>
              <a:t>На основании 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gaps </a:t>
            </a:r>
            <a:r>
              <a:rPr lang="ru-RU" dirty="0" smtClean="0">
                <a:solidFill>
                  <a:schemeClr val="bg1">
                    <a:lumMod val="50000"/>
                  </a:schemeClr>
                </a:solidFill>
              </a:rPr>
              <a:t>создаем 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free-list items (</a:t>
            </a:r>
            <a:r>
              <a:rPr lang="ru-RU" dirty="0" smtClean="0">
                <a:solidFill>
                  <a:schemeClr val="bg1">
                    <a:lumMod val="50000"/>
                  </a:schemeClr>
                </a:solidFill>
              </a:rPr>
              <a:t>см. доклад про выделение памяти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gaps, </a:t>
            </a:r>
            <a:r>
              <a:rPr lang="ru-RU" dirty="0" smtClean="0">
                <a:solidFill>
                  <a:schemeClr val="bg1">
                    <a:lumMod val="50000"/>
                  </a:schemeClr>
                </a:solidFill>
              </a:rPr>
              <a:t>размером менее 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sizeof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(object) </a:t>
            </a:r>
            <a:r>
              <a:rPr lang="ru-RU" dirty="0" smtClean="0">
                <a:solidFill>
                  <a:schemeClr val="bg1">
                    <a:lumMod val="50000"/>
                  </a:schemeClr>
                </a:solidFill>
              </a:rPr>
              <a:t>игнорируются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saved_pre_plug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+ 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saved_post_plug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ru-RU" dirty="0" smtClean="0">
                <a:solidFill>
                  <a:schemeClr val="bg1">
                    <a:lumMod val="50000"/>
                  </a:schemeClr>
                </a:solidFill>
              </a:rPr>
              <a:t>расставляются по местам</a:t>
            </a:r>
            <a:endParaRPr lang="en-US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ru-RU" dirty="0" smtClean="0">
                <a:solidFill>
                  <a:schemeClr val="bg1">
                    <a:lumMod val="50000"/>
                  </a:schemeClr>
                </a:solidFill>
              </a:rPr>
              <a:t>Выполняется дополнительная работа по обновлению очереди на </a:t>
            </a:r>
            <a:r>
              <a:rPr lang="ru-RU" dirty="0" err="1" smtClean="0">
                <a:solidFill>
                  <a:schemeClr val="bg1">
                    <a:lumMod val="50000"/>
                  </a:schemeClr>
                </a:solidFill>
              </a:rPr>
              <a:t>финализацию</a:t>
            </a:r>
            <a:endParaRPr lang="ru-RU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ru-RU" dirty="0" smtClean="0"/>
              <a:t>Перестроение сегментов памяти. Например, перевод </a:t>
            </a:r>
            <a:r>
              <a:rPr lang="en-US" dirty="0" err="1" smtClean="0"/>
              <a:t>commited</a:t>
            </a:r>
            <a:r>
              <a:rPr lang="en-US" dirty="0" smtClean="0"/>
              <a:t> </a:t>
            </a:r>
            <a:r>
              <a:rPr lang="ru-RU" dirty="0" smtClean="0"/>
              <a:t>страниц обратно в</a:t>
            </a:r>
            <a:r>
              <a:rPr lang="en-US" dirty="0" smtClean="0"/>
              <a:t> reserved </a:t>
            </a:r>
            <a:r>
              <a:rPr lang="ru-RU" dirty="0" smtClean="0"/>
              <a:t>если сегмент не используется полностью</a:t>
            </a:r>
            <a:endParaRPr lang="en-US" dirty="0" smtClean="0"/>
          </a:p>
        </p:txBody>
      </p:sp>
      <p:grpSp>
        <p:nvGrpSpPr>
          <p:cNvPr id="313" name="Группа 312"/>
          <p:cNvGrpSpPr/>
          <p:nvPr/>
        </p:nvGrpSpPr>
        <p:grpSpPr>
          <a:xfrm>
            <a:off x="877670" y="3268801"/>
            <a:ext cx="10692380" cy="2773018"/>
            <a:chOff x="877670" y="3268801"/>
            <a:chExt cx="10692380" cy="2773018"/>
          </a:xfrm>
        </p:grpSpPr>
        <p:sp>
          <p:nvSpPr>
            <p:cNvPr id="10" name="Правая фигурная скобка 9"/>
            <p:cNvSpPr/>
            <p:nvPr/>
          </p:nvSpPr>
          <p:spPr>
            <a:xfrm rot="5400000">
              <a:off x="5563949" y="2371079"/>
              <a:ext cx="186950" cy="2888310"/>
            </a:xfrm>
            <a:prstGeom prst="rightBrace">
              <a:avLst>
                <a:gd name="adj1" fmla="val 21969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1" name="Правая фигурная скобка 10"/>
            <p:cNvSpPr/>
            <p:nvPr/>
          </p:nvSpPr>
          <p:spPr>
            <a:xfrm rot="5400000">
              <a:off x="7572212" y="3264744"/>
              <a:ext cx="186950" cy="1106098"/>
            </a:xfrm>
            <a:prstGeom prst="rightBrace">
              <a:avLst>
                <a:gd name="adj1" fmla="val 21969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Правая фигурная скобка 13"/>
            <p:cNvSpPr/>
            <p:nvPr/>
          </p:nvSpPr>
          <p:spPr>
            <a:xfrm rot="5400000">
              <a:off x="3558872" y="3265903"/>
              <a:ext cx="193015" cy="1104727"/>
            </a:xfrm>
            <a:prstGeom prst="rightBrace">
              <a:avLst>
                <a:gd name="adj1" fmla="val 21969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5" name="Правая фигурная скобка 14"/>
            <p:cNvSpPr/>
            <p:nvPr/>
          </p:nvSpPr>
          <p:spPr>
            <a:xfrm rot="5400000">
              <a:off x="9797885" y="2142541"/>
              <a:ext cx="193015" cy="3351314"/>
            </a:xfrm>
            <a:prstGeom prst="rightBrace">
              <a:avLst>
                <a:gd name="adj1" fmla="val 21969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242935" y="3951141"/>
              <a:ext cx="8534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plug</a:t>
              </a:r>
              <a:endParaRPr lang="ru-RU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9487853" y="3951141"/>
              <a:ext cx="8534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gap</a:t>
              </a:r>
              <a:endParaRPr lang="ru-RU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7252448" y="3950349"/>
              <a:ext cx="8534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plug</a:t>
              </a:r>
              <a:endParaRPr lang="ru-RU" dirty="0"/>
            </a:p>
          </p:txBody>
        </p:sp>
        <p:sp>
          <p:nvSpPr>
            <p:cNvPr id="20" name="Правая фигурная скобка 19"/>
            <p:cNvSpPr/>
            <p:nvPr/>
          </p:nvSpPr>
          <p:spPr>
            <a:xfrm rot="5400000">
              <a:off x="1898703" y="2696319"/>
              <a:ext cx="186950" cy="2221676"/>
            </a:xfrm>
            <a:prstGeom prst="rightBrace">
              <a:avLst>
                <a:gd name="adj1" fmla="val 21969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012393" y="3924855"/>
              <a:ext cx="8534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gap</a:t>
              </a:r>
              <a:endParaRPr lang="ru-RU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565073" y="3951141"/>
              <a:ext cx="21782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pinned  plug</a:t>
              </a:r>
              <a:endParaRPr lang="ru-RU" dirty="0"/>
            </a:p>
          </p:txBody>
        </p:sp>
        <p:sp>
          <p:nvSpPr>
            <p:cNvPr id="75" name="Прямоугольник 74"/>
            <p:cNvSpPr/>
            <p:nvPr/>
          </p:nvSpPr>
          <p:spPr>
            <a:xfrm>
              <a:off x="6260857" y="4613469"/>
              <a:ext cx="840174" cy="369332"/>
            </a:xfrm>
            <a:prstGeom prst="rect">
              <a:avLst/>
            </a:prstGeom>
            <a:pattFill prst="ltUpDiag">
              <a:fgClr>
                <a:schemeClr val="accent2">
                  <a:lumMod val="75000"/>
                </a:schemeClr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7131251" y="4611211"/>
              <a:ext cx="18124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 smtClean="0"/>
                <a:t>saved_post_plug</a:t>
              </a:r>
              <a:endParaRPr lang="ru-RU" sz="1600" dirty="0"/>
            </a:p>
          </p:txBody>
        </p:sp>
        <p:sp>
          <p:nvSpPr>
            <p:cNvPr id="81" name="Прямоугольник 80"/>
            <p:cNvSpPr/>
            <p:nvPr/>
          </p:nvSpPr>
          <p:spPr>
            <a:xfrm>
              <a:off x="3374269" y="4613469"/>
              <a:ext cx="840174" cy="369332"/>
            </a:xfrm>
            <a:prstGeom prst="rect">
              <a:avLst/>
            </a:prstGeom>
            <a:pattFill prst="ltUpDiag">
              <a:fgClr>
                <a:schemeClr val="accent2">
                  <a:lumMod val="75000"/>
                </a:schemeClr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1491791" y="4613153"/>
              <a:ext cx="18124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600" dirty="0" err="1" smtClean="0"/>
                <a:t>saved_pre_plug</a:t>
              </a:r>
              <a:endParaRPr lang="ru-RU" sz="1600" dirty="0"/>
            </a:p>
          </p:txBody>
        </p:sp>
        <p:sp>
          <p:nvSpPr>
            <p:cNvPr id="87" name="Прямоугольник 86"/>
            <p:cNvSpPr/>
            <p:nvPr/>
          </p:nvSpPr>
          <p:spPr>
            <a:xfrm>
              <a:off x="4213649" y="3272483"/>
              <a:ext cx="1764614" cy="369332"/>
            </a:xfrm>
            <a:prstGeom prst="rect">
              <a:avLst/>
            </a:prstGeom>
            <a:pattFill prst="pct75">
              <a:fgClr>
                <a:schemeClr val="accent2">
                  <a:lumMod val="75000"/>
                </a:schemeClr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grpSp>
          <p:nvGrpSpPr>
            <p:cNvPr id="88" name="Группа 87"/>
            <p:cNvGrpSpPr/>
            <p:nvPr/>
          </p:nvGrpSpPr>
          <p:grpSpPr>
            <a:xfrm>
              <a:off x="3105223" y="3272483"/>
              <a:ext cx="1118932" cy="370766"/>
              <a:chOff x="1883425" y="4563522"/>
              <a:chExt cx="1118932" cy="370766"/>
            </a:xfrm>
          </p:grpSpPr>
          <p:sp>
            <p:nvSpPr>
              <p:cNvPr id="89" name="Прямоугольник 88"/>
              <p:cNvSpPr/>
              <p:nvPr/>
            </p:nvSpPr>
            <p:spPr>
              <a:xfrm>
                <a:off x="1883425" y="4563522"/>
                <a:ext cx="1118932" cy="369332"/>
              </a:xfrm>
              <a:prstGeom prst="rect">
                <a:avLst/>
              </a:prstGeom>
              <a:pattFill prst="ltUpDiag">
                <a:fgClr>
                  <a:schemeClr val="accent2">
                    <a:lumMod val="7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90" name="Rectangle 22">
                <a:extLst>
                  <a:ext uri="{FF2B5EF4-FFF2-40B4-BE49-F238E27FC236}">
                    <a16:creationId xmlns="" xmlns:a16="http://schemas.microsoft.com/office/drawing/2014/main" id="{676704C1-2109-4D80-90BD-70E0EC390DBA}"/>
                  </a:ext>
                </a:extLst>
              </p:cNvPr>
              <p:cNvSpPr/>
              <p:nvPr/>
            </p:nvSpPr>
            <p:spPr>
              <a:xfrm>
                <a:off x="1892223" y="4564956"/>
                <a:ext cx="278385" cy="36933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r>
                  <a:rPr lang="en-US" sz="900" dirty="0" smtClean="0">
                    <a:solidFill>
                      <a:schemeClr val="tx2">
                        <a:lumMod val="50000"/>
                      </a:schemeClr>
                    </a:solidFill>
                  </a:rPr>
                  <a:t>H</a:t>
                </a:r>
                <a:endParaRPr lang="en-US" sz="900" dirty="0">
                  <a:solidFill>
                    <a:schemeClr val="tx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91" name="Rectangle 47">
                <a:extLst>
                  <a:ext uri="{FF2B5EF4-FFF2-40B4-BE49-F238E27FC236}">
                    <a16:creationId xmlns="" xmlns:a16="http://schemas.microsoft.com/office/drawing/2014/main" id="{FDB3D8DE-0612-497E-8EF7-7FB6A6F52C2F}"/>
                  </a:ext>
                </a:extLst>
              </p:cNvPr>
              <p:cNvSpPr/>
              <p:nvPr/>
            </p:nvSpPr>
            <p:spPr>
              <a:xfrm>
                <a:off x="2170608" y="4564956"/>
                <a:ext cx="259872" cy="36933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r>
                  <a:rPr lang="en-US" sz="1200" dirty="0">
                    <a:solidFill>
                      <a:schemeClr val="tx2">
                        <a:lumMod val="50000"/>
                      </a:schemeClr>
                    </a:solidFill>
                  </a:rPr>
                  <a:t>MT</a:t>
                </a:r>
              </a:p>
            </p:txBody>
          </p:sp>
          <p:sp>
            <p:nvSpPr>
              <p:cNvPr id="92" name="Rectangle 48">
                <a:extLst>
                  <a:ext uri="{FF2B5EF4-FFF2-40B4-BE49-F238E27FC236}">
                    <a16:creationId xmlns="" xmlns:a16="http://schemas.microsoft.com/office/drawing/2014/main" id="{D71A7050-A3E0-4DDD-A574-89FF7FBCC953}"/>
                  </a:ext>
                </a:extLst>
              </p:cNvPr>
              <p:cNvSpPr/>
              <p:nvPr/>
            </p:nvSpPr>
            <p:spPr>
              <a:xfrm>
                <a:off x="2434689" y="4564955"/>
                <a:ext cx="290232" cy="36933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endParaRPr lang="en-US" sz="1050" dirty="0">
                  <a:solidFill>
                    <a:schemeClr val="tx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93" name="Rectangle 49">
                <a:extLst>
                  <a:ext uri="{FF2B5EF4-FFF2-40B4-BE49-F238E27FC236}">
                    <a16:creationId xmlns="" xmlns:a16="http://schemas.microsoft.com/office/drawing/2014/main" id="{6E96B931-B6E9-4649-A6A1-166498B97767}"/>
                  </a:ext>
                </a:extLst>
              </p:cNvPr>
              <p:cNvSpPr/>
              <p:nvPr/>
            </p:nvSpPr>
            <p:spPr>
              <a:xfrm>
                <a:off x="2723147" y="4564955"/>
                <a:ext cx="277666" cy="36933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</p:grpSp>
        <p:grpSp>
          <p:nvGrpSpPr>
            <p:cNvPr id="94" name="Группа 93"/>
            <p:cNvGrpSpPr/>
            <p:nvPr/>
          </p:nvGrpSpPr>
          <p:grpSpPr>
            <a:xfrm>
              <a:off x="1996886" y="3268801"/>
              <a:ext cx="1108590" cy="369333"/>
              <a:chOff x="1892223" y="4564955"/>
              <a:chExt cx="1108590" cy="369333"/>
            </a:xfrm>
          </p:grpSpPr>
          <p:sp>
            <p:nvSpPr>
              <p:cNvPr id="95" name="Rectangle 22">
                <a:extLst>
                  <a:ext uri="{FF2B5EF4-FFF2-40B4-BE49-F238E27FC236}">
                    <a16:creationId xmlns="" xmlns:a16="http://schemas.microsoft.com/office/drawing/2014/main" id="{676704C1-2109-4D80-90BD-70E0EC390DBA}"/>
                  </a:ext>
                </a:extLst>
              </p:cNvPr>
              <p:cNvSpPr/>
              <p:nvPr/>
            </p:nvSpPr>
            <p:spPr>
              <a:xfrm>
                <a:off x="1892223" y="4564956"/>
                <a:ext cx="278385" cy="36933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r>
                  <a:rPr lang="en-US" sz="900" dirty="0" smtClean="0">
                    <a:solidFill>
                      <a:schemeClr val="tx2">
                        <a:lumMod val="50000"/>
                      </a:schemeClr>
                    </a:solidFill>
                  </a:rPr>
                  <a:t>H</a:t>
                </a:r>
                <a:endParaRPr lang="en-US" sz="900" dirty="0">
                  <a:solidFill>
                    <a:schemeClr val="tx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96" name="Rectangle 47">
                <a:extLst>
                  <a:ext uri="{FF2B5EF4-FFF2-40B4-BE49-F238E27FC236}">
                    <a16:creationId xmlns="" xmlns:a16="http://schemas.microsoft.com/office/drawing/2014/main" id="{FDB3D8DE-0612-497E-8EF7-7FB6A6F52C2F}"/>
                  </a:ext>
                </a:extLst>
              </p:cNvPr>
              <p:cNvSpPr/>
              <p:nvPr/>
            </p:nvSpPr>
            <p:spPr>
              <a:xfrm>
                <a:off x="2170608" y="4564956"/>
                <a:ext cx="259872" cy="36933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r>
                  <a:rPr lang="en-US" sz="1200" dirty="0">
                    <a:solidFill>
                      <a:schemeClr val="tx2">
                        <a:lumMod val="50000"/>
                      </a:schemeClr>
                    </a:solidFill>
                  </a:rPr>
                  <a:t>MT</a:t>
                </a:r>
              </a:p>
            </p:txBody>
          </p:sp>
          <p:sp>
            <p:nvSpPr>
              <p:cNvPr id="97" name="Rectangle 48">
                <a:extLst>
                  <a:ext uri="{FF2B5EF4-FFF2-40B4-BE49-F238E27FC236}">
                    <a16:creationId xmlns="" xmlns:a16="http://schemas.microsoft.com/office/drawing/2014/main" id="{D71A7050-A3E0-4DDD-A574-89FF7FBCC953}"/>
                  </a:ext>
                </a:extLst>
              </p:cNvPr>
              <p:cNvSpPr/>
              <p:nvPr/>
            </p:nvSpPr>
            <p:spPr>
              <a:xfrm>
                <a:off x="2434689" y="4564955"/>
                <a:ext cx="290232" cy="36933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endParaRPr lang="en-US" sz="1050" dirty="0">
                  <a:solidFill>
                    <a:schemeClr val="tx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98" name="Rectangle 49">
                <a:extLst>
                  <a:ext uri="{FF2B5EF4-FFF2-40B4-BE49-F238E27FC236}">
                    <a16:creationId xmlns="" xmlns:a16="http://schemas.microsoft.com/office/drawing/2014/main" id="{6E96B931-B6E9-4649-A6A1-166498B97767}"/>
                  </a:ext>
                </a:extLst>
              </p:cNvPr>
              <p:cNvSpPr/>
              <p:nvPr/>
            </p:nvSpPr>
            <p:spPr>
              <a:xfrm>
                <a:off x="2723147" y="4564955"/>
                <a:ext cx="277666" cy="36933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</p:grpSp>
        <p:grpSp>
          <p:nvGrpSpPr>
            <p:cNvPr id="99" name="Группа 98"/>
            <p:cNvGrpSpPr/>
            <p:nvPr/>
          </p:nvGrpSpPr>
          <p:grpSpPr>
            <a:xfrm>
              <a:off x="4233697" y="3272022"/>
              <a:ext cx="538257" cy="369332"/>
              <a:chOff x="1892223" y="4564956"/>
              <a:chExt cx="538257" cy="369332"/>
            </a:xfrm>
          </p:grpSpPr>
          <p:sp>
            <p:nvSpPr>
              <p:cNvPr id="100" name="Rectangle 22">
                <a:extLst>
                  <a:ext uri="{FF2B5EF4-FFF2-40B4-BE49-F238E27FC236}">
                    <a16:creationId xmlns="" xmlns:a16="http://schemas.microsoft.com/office/drawing/2014/main" id="{676704C1-2109-4D80-90BD-70E0EC390DBA}"/>
                  </a:ext>
                </a:extLst>
              </p:cNvPr>
              <p:cNvSpPr/>
              <p:nvPr/>
            </p:nvSpPr>
            <p:spPr>
              <a:xfrm>
                <a:off x="1892223" y="4564956"/>
                <a:ext cx="278385" cy="36933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r>
                  <a:rPr lang="en-US" sz="900" dirty="0" smtClean="0">
                    <a:solidFill>
                      <a:schemeClr val="tx2">
                        <a:lumMod val="50000"/>
                      </a:schemeClr>
                    </a:solidFill>
                  </a:rPr>
                  <a:t>H</a:t>
                </a:r>
                <a:endParaRPr lang="en-US" sz="900" dirty="0">
                  <a:solidFill>
                    <a:schemeClr val="tx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01" name="Rectangle 47">
                <a:extLst>
                  <a:ext uri="{FF2B5EF4-FFF2-40B4-BE49-F238E27FC236}">
                    <a16:creationId xmlns="" xmlns:a16="http://schemas.microsoft.com/office/drawing/2014/main" id="{FDB3D8DE-0612-497E-8EF7-7FB6A6F52C2F}"/>
                  </a:ext>
                </a:extLst>
              </p:cNvPr>
              <p:cNvSpPr/>
              <p:nvPr/>
            </p:nvSpPr>
            <p:spPr>
              <a:xfrm>
                <a:off x="2170608" y="4564956"/>
                <a:ext cx="259872" cy="36933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r>
                  <a:rPr lang="en-US" sz="1200" dirty="0">
                    <a:solidFill>
                      <a:schemeClr val="tx2">
                        <a:lumMod val="50000"/>
                      </a:schemeClr>
                    </a:solidFill>
                  </a:rPr>
                  <a:t>MT</a:t>
                </a:r>
              </a:p>
            </p:txBody>
          </p:sp>
        </p:grpSp>
        <p:grpSp>
          <p:nvGrpSpPr>
            <p:cNvPr id="102" name="Группа 101"/>
            <p:cNvGrpSpPr/>
            <p:nvPr/>
          </p:nvGrpSpPr>
          <p:grpSpPr>
            <a:xfrm>
              <a:off x="5973674" y="3270588"/>
              <a:ext cx="1118932" cy="370766"/>
              <a:chOff x="1883425" y="4563522"/>
              <a:chExt cx="1118932" cy="370766"/>
            </a:xfrm>
            <a:pattFill prst="ltUpDiag">
              <a:fgClr>
                <a:schemeClr val="accent2">
                  <a:lumMod val="75000"/>
                </a:schemeClr>
              </a:fgClr>
              <a:bgClr>
                <a:schemeClr val="bg1"/>
              </a:bgClr>
            </a:pattFill>
          </p:grpSpPr>
          <p:sp>
            <p:nvSpPr>
              <p:cNvPr id="103" name="Прямоугольник 102"/>
              <p:cNvSpPr/>
              <p:nvPr/>
            </p:nvSpPr>
            <p:spPr>
              <a:xfrm>
                <a:off x="1883425" y="4563522"/>
                <a:ext cx="1118932" cy="369332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04" name="Rectangle 22">
                <a:extLst>
                  <a:ext uri="{FF2B5EF4-FFF2-40B4-BE49-F238E27FC236}">
                    <a16:creationId xmlns="" xmlns:a16="http://schemas.microsoft.com/office/drawing/2014/main" id="{676704C1-2109-4D80-90BD-70E0EC390DBA}"/>
                  </a:ext>
                </a:extLst>
              </p:cNvPr>
              <p:cNvSpPr/>
              <p:nvPr/>
            </p:nvSpPr>
            <p:spPr>
              <a:xfrm>
                <a:off x="1892223" y="4564956"/>
                <a:ext cx="278385" cy="369332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r>
                  <a:rPr lang="en-US" sz="900" dirty="0" smtClean="0">
                    <a:solidFill>
                      <a:schemeClr val="tx2">
                        <a:lumMod val="50000"/>
                      </a:schemeClr>
                    </a:solidFill>
                  </a:rPr>
                  <a:t>H</a:t>
                </a:r>
                <a:endParaRPr lang="en-US" sz="900" dirty="0">
                  <a:solidFill>
                    <a:schemeClr val="tx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05" name="Rectangle 47">
                <a:extLst>
                  <a:ext uri="{FF2B5EF4-FFF2-40B4-BE49-F238E27FC236}">
                    <a16:creationId xmlns="" xmlns:a16="http://schemas.microsoft.com/office/drawing/2014/main" id="{FDB3D8DE-0612-497E-8EF7-7FB6A6F52C2F}"/>
                  </a:ext>
                </a:extLst>
              </p:cNvPr>
              <p:cNvSpPr/>
              <p:nvPr/>
            </p:nvSpPr>
            <p:spPr>
              <a:xfrm>
                <a:off x="2170608" y="4564956"/>
                <a:ext cx="259872" cy="369332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r>
                  <a:rPr lang="en-US" sz="1200" dirty="0">
                    <a:solidFill>
                      <a:schemeClr val="tx2">
                        <a:lumMod val="50000"/>
                      </a:schemeClr>
                    </a:solidFill>
                  </a:rPr>
                  <a:t>MT</a:t>
                </a:r>
              </a:p>
            </p:txBody>
          </p:sp>
          <p:sp>
            <p:nvSpPr>
              <p:cNvPr id="106" name="Rectangle 48">
                <a:extLst>
                  <a:ext uri="{FF2B5EF4-FFF2-40B4-BE49-F238E27FC236}">
                    <a16:creationId xmlns="" xmlns:a16="http://schemas.microsoft.com/office/drawing/2014/main" id="{D71A7050-A3E0-4DDD-A574-89FF7FBCC953}"/>
                  </a:ext>
                </a:extLst>
              </p:cNvPr>
              <p:cNvSpPr/>
              <p:nvPr/>
            </p:nvSpPr>
            <p:spPr>
              <a:xfrm>
                <a:off x="2434689" y="4564955"/>
                <a:ext cx="290232" cy="369332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endParaRPr lang="en-US" sz="1050" dirty="0">
                  <a:solidFill>
                    <a:schemeClr val="tx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07" name="Rectangle 49">
                <a:extLst>
                  <a:ext uri="{FF2B5EF4-FFF2-40B4-BE49-F238E27FC236}">
                    <a16:creationId xmlns="" xmlns:a16="http://schemas.microsoft.com/office/drawing/2014/main" id="{6E96B931-B6E9-4649-A6A1-166498B97767}"/>
                  </a:ext>
                </a:extLst>
              </p:cNvPr>
              <p:cNvSpPr/>
              <p:nvPr/>
            </p:nvSpPr>
            <p:spPr>
              <a:xfrm>
                <a:off x="2723147" y="4564955"/>
                <a:ext cx="277666" cy="369332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</p:grpSp>
        <p:grpSp>
          <p:nvGrpSpPr>
            <p:cNvPr id="108" name="Группа 107"/>
            <p:cNvGrpSpPr/>
            <p:nvPr/>
          </p:nvGrpSpPr>
          <p:grpSpPr>
            <a:xfrm>
              <a:off x="10434441" y="3275354"/>
              <a:ext cx="1118932" cy="370766"/>
              <a:chOff x="1883425" y="4563522"/>
              <a:chExt cx="1118932" cy="370766"/>
            </a:xfrm>
          </p:grpSpPr>
          <p:sp>
            <p:nvSpPr>
              <p:cNvPr id="109" name="Прямоугольник 108"/>
              <p:cNvSpPr/>
              <p:nvPr/>
            </p:nvSpPr>
            <p:spPr>
              <a:xfrm>
                <a:off x="1883425" y="4563522"/>
                <a:ext cx="1118932" cy="36933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10" name="Rectangle 22">
                <a:extLst>
                  <a:ext uri="{FF2B5EF4-FFF2-40B4-BE49-F238E27FC236}">
                    <a16:creationId xmlns="" xmlns:a16="http://schemas.microsoft.com/office/drawing/2014/main" id="{676704C1-2109-4D80-90BD-70E0EC390DBA}"/>
                  </a:ext>
                </a:extLst>
              </p:cNvPr>
              <p:cNvSpPr/>
              <p:nvPr/>
            </p:nvSpPr>
            <p:spPr>
              <a:xfrm>
                <a:off x="1892223" y="4564956"/>
                <a:ext cx="278385" cy="36933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r>
                  <a:rPr lang="en-US" sz="900" dirty="0" smtClean="0">
                    <a:solidFill>
                      <a:schemeClr val="tx2">
                        <a:lumMod val="50000"/>
                      </a:schemeClr>
                    </a:solidFill>
                  </a:rPr>
                  <a:t>H</a:t>
                </a:r>
                <a:endParaRPr lang="en-US" sz="900" dirty="0">
                  <a:solidFill>
                    <a:schemeClr val="tx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11" name="Rectangle 47">
                <a:extLst>
                  <a:ext uri="{FF2B5EF4-FFF2-40B4-BE49-F238E27FC236}">
                    <a16:creationId xmlns="" xmlns:a16="http://schemas.microsoft.com/office/drawing/2014/main" id="{FDB3D8DE-0612-497E-8EF7-7FB6A6F52C2F}"/>
                  </a:ext>
                </a:extLst>
              </p:cNvPr>
              <p:cNvSpPr/>
              <p:nvPr/>
            </p:nvSpPr>
            <p:spPr>
              <a:xfrm>
                <a:off x="2170608" y="4564956"/>
                <a:ext cx="259872" cy="36933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r>
                  <a:rPr lang="en-US" sz="1200" dirty="0">
                    <a:solidFill>
                      <a:schemeClr val="tx2">
                        <a:lumMod val="50000"/>
                      </a:schemeClr>
                    </a:solidFill>
                  </a:rPr>
                  <a:t>MT</a:t>
                </a:r>
              </a:p>
            </p:txBody>
          </p:sp>
          <p:sp>
            <p:nvSpPr>
              <p:cNvPr id="112" name="Rectangle 48">
                <a:extLst>
                  <a:ext uri="{FF2B5EF4-FFF2-40B4-BE49-F238E27FC236}">
                    <a16:creationId xmlns="" xmlns:a16="http://schemas.microsoft.com/office/drawing/2014/main" id="{D71A7050-A3E0-4DDD-A574-89FF7FBCC953}"/>
                  </a:ext>
                </a:extLst>
              </p:cNvPr>
              <p:cNvSpPr/>
              <p:nvPr/>
            </p:nvSpPr>
            <p:spPr>
              <a:xfrm>
                <a:off x="2434689" y="4564955"/>
                <a:ext cx="290232" cy="36933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endParaRPr lang="en-US" sz="1050" dirty="0">
                  <a:solidFill>
                    <a:schemeClr val="tx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13" name="Rectangle 49">
                <a:extLst>
                  <a:ext uri="{FF2B5EF4-FFF2-40B4-BE49-F238E27FC236}">
                    <a16:creationId xmlns="" xmlns:a16="http://schemas.microsoft.com/office/drawing/2014/main" id="{6E96B931-B6E9-4649-A6A1-166498B97767}"/>
                  </a:ext>
                </a:extLst>
              </p:cNvPr>
              <p:cNvSpPr/>
              <p:nvPr/>
            </p:nvSpPr>
            <p:spPr>
              <a:xfrm>
                <a:off x="2723147" y="4564955"/>
                <a:ext cx="277666" cy="36933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</p:grpSp>
        <p:grpSp>
          <p:nvGrpSpPr>
            <p:cNvPr id="114" name="Группа 113"/>
            <p:cNvGrpSpPr/>
            <p:nvPr/>
          </p:nvGrpSpPr>
          <p:grpSpPr>
            <a:xfrm>
              <a:off x="8211795" y="3272021"/>
              <a:ext cx="1108590" cy="369333"/>
              <a:chOff x="1892223" y="4564955"/>
              <a:chExt cx="1108590" cy="369333"/>
            </a:xfrm>
          </p:grpSpPr>
          <p:sp>
            <p:nvSpPr>
              <p:cNvPr id="115" name="Rectangle 22">
                <a:extLst>
                  <a:ext uri="{FF2B5EF4-FFF2-40B4-BE49-F238E27FC236}">
                    <a16:creationId xmlns="" xmlns:a16="http://schemas.microsoft.com/office/drawing/2014/main" id="{676704C1-2109-4D80-90BD-70E0EC390DBA}"/>
                  </a:ext>
                </a:extLst>
              </p:cNvPr>
              <p:cNvSpPr/>
              <p:nvPr/>
            </p:nvSpPr>
            <p:spPr>
              <a:xfrm>
                <a:off x="1892223" y="4564956"/>
                <a:ext cx="278385" cy="36933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r>
                  <a:rPr lang="en-US" sz="900" dirty="0" smtClean="0">
                    <a:solidFill>
                      <a:schemeClr val="tx2">
                        <a:lumMod val="50000"/>
                      </a:schemeClr>
                    </a:solidFill>
                  </a:rPr>
                  <a:t>H</a:t>
                </a:r>
                <a:endParaRPr lang="en-US" sz="900" dirty="0">
                  <a:solidFill>
                    <a:schemeClr val="tx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16" name="Rectangle 47">
                <a:extLst>
                  <a:ext uri="{FF2B5EF4-FFF2-40B4-BE49-F238E27FC236}">
                    <a16:creationId xmlns="" xmlns:a16="http://schemas.microsoft.com/office/drawing/2014/main" id="{FDB3D8DE-0612-497E-8EF7-7FB6A6F52C2F}"/>
                  </a:ext>
                </a:extLst>
              </p:cNvPr>
              <p:cNvSpPr/>
              <p:nvPr/>
            </p:nvSpPr>
            <p:spPr>
              <a:xfrm>
                <a:off x="2170608" y="4564956"/>
                <a:ext cx="259872" cy="36933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r>
                  <a:rPr lang="en-US" sz="1200" dirty="0">
                    <a:solidFill>
                      <a:schemeClr val="tx2">
                        <a:lumMod val="50000"/>
                      </a:schemeClr>
                    </a:solidFill>
                  </a:rPr>
                  <a:t>MT</a:t>
                </a:r>
              </a:p>
            </p:txBody>
          </p:sp>
          <p:sp>
            <p:nvSpPr>
              <p:cNvPr id="117" name="Rectangle 48">
                <a:extLst>
                  <a:ext uri="{FF2B5EF4-FFF2-40B4-BE49-F238E27FC236}">
                    <a16:creationId xmlns="" xmlns:a16="http://schemas.microsoft.com/office/drawing/2014/main" id="{D71A7050-A3E0-4DDD-A574-89FF7FBCC953}"/>
                  </a:ext>
                </a:extLst>
              </p:cNvPr>
              <p:cNvSpPr/>
              <p:nvPr/>
            </p:nvSpPr>
            <p:spPr>
              <a:xfrm>
                <a:off x="2434689" y="4564955"/>
                <a:ext cx="290232" cy="36933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endParaRPr lang="en-US" sz="1050" dirty="0">
                  <a:solidFill>
                    <a:schemeClr val="tx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18" name="Rectangle 49">
                <a:extLst>
                  <a:ext uri="{FF2B5EF4-FFF2-40B4-BE49-F238E27FC236}">
                    <a16:creationId xmlns="" xmlns:a16="http://schemas.microsoft.com/office/drawing/2014/main" id="{6E96B931-B6E9-4649-A6A1-166498B97767}"/>
                  </a:ext>
                </a:extLst>
              </p:cNvPr>
              <p:cNvSpPr/>
              <p:nvPr/>
            </p:nvSpPr>
            <p:spPr>
              <a:xfrm>
                <a:off x="2723147" y="4564955"/>
                <a:ext cx="277666" cy="36933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</p:grpSp>
        <p:grpSp>
          <p:nvGrpSpPr>
            <p:cNvPr id="119" name="Группа 118"/>
            <p:cNvGrpSpPr/>
            <p:nvPr/>
          </p:nvGrpSpPr>
          <p:grpSpPr>
            <a:xfrm>
              <a:off x="9329183" y="3270587"/>
              <a:ext cx="1108590" cy="369333"/>
              <a:chOff x="1892223" y="4564955"/>
              <a:chExt cx="1108590" cy="369333"/>
            </a:xfrm>
          </p:grpSpPr>
          <p:sp>
            <p:nvSpPr>
              <p:cNvPr id="120" name="Rectangle 22">
                <a:extLst>
                  <a:ext uri="{FF2B5EF4-FFF2-40B4-BE49-F238E27FC236}">
                    <a16:creationId xmlns="" xmlns:a16="http://schemas.microsoft.com/office/drawing/2014/main" id="{676704C1-2109-4D80-90BD-70E0EC390DBA}"/>
                  </a:ext>
                </a:extLst>
              </p:cNvPr>
              <p:cNvSpPr/>
              <p:nvPr/>
            </p:nvSpPr>
            <p:spPr>
              <a:xfrm>
                <a:off x="1892223" y="4564956"/>
                <a:ext cx="278385" cy="36933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r>
                  <a:rPr lang="en-US" sz="900" dirty="0" smtClean="0">
                    <a:solidFill>
                      <a:schemeClr val="tx2">
                        <a:lumMod val="50000"/>
                      </a:schemeClr>
                    </a:solidFill>
                  </a:rPr>
                  <a:t>H</a:t>
                </a:r>
                <a:endParaRPr lang="en-US" sz="900" dirty="0">
                  <a:solidFill>
                    <a:schemeClr val="tx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21" name="Rectangle 47">
                <a:extLst>
                  <a:ext uri="{FF2B5EF4-FFF2-40B4-BE49-F238E27FC236}">
                    <a16:creationId xmlns="" xmlns:a16="http://schemas.microsoft.com/office/drawing/2014/main" id="{FDB3D8DE-0612-497E-8EF7-7FB6A6F52C2F}"/>
                  </a:ext>
                </a:extLst>
              </p:cNvPr>
              <p:cNvSpPr/>
              <p:nvPr/>
            </p:nvSpPr>
            <p:spPr>
              <a:xfrm>
                <a:off x="2170608" y="4564956"/>
                <a:ext cx="259872" cy="36933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r>
                  <a:rPr lang="en-US" sz="1200" dirty="0">
                    <a:solidFill>
                      <a:schemeClr val="tx2">
                        <a:lumMod val="50000"/>
                      </a:schemeClr>
                    </a:solidFill>
                  </a:rPr>
                  <a:t>MT</a:t>
                </a:r>
              </a:p>
            </p:txBody>
          </p:sp>
          <p:sp>
            <p:nvSpPr>
              <p:cNvPr id="122" name="Rectangle 48">
                <a:extLst>
                  <a:ext uri="{FF2B5EF4-FFF2-40B4-BE49-F238E27FC236}">
                    <a16:creationId xmlns="" xmlns:a16="http://schemas.microsoft.com/office/drawing/2014/main" id="{D71A7050-A3E0-4DDD-A574-89FF7FBCC953}"/>
                  </a:ext>
                </a:extLst>
              </p:cNvPr>
              <p:cNvSpPr/>
              <p:nvPr/>
            </p:nvSpPr>
            <p:spPr>
              <a:xfrm>
                <a:off x="2434689" y="4564955"/>
                <a:ext cx="290232" cy="36933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endParaRPr lang="en-US" sz="1050" dirty="0">
                  <a:solidFill>
                    <a:schemeClr val="tx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23" name="Rectangle 49">
                <a:extLst>
                  <a:ext uri="{FF2B5EF4-FFF2-40B4-BE49-F238E27FC236}">
                    <a16:creationId xmlns="" xmlns:a16="http://schemas.microsoft.com/office/drawing/2014/main" id="{6E96B931-B6E9-4649-A6A1-166498B97767}"/>
                  </a:ext>
                </a:extLst>
              </p:cNvPr>
              <p:cNvSpPr/>
              <p:nvPr/>
            </p:nvSpPr>
            <p:spPr>
              <a:xfrm>
                <a:off x="2723147" y="4564955"/>
                <a:ext cx="277666" cy="36933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</p:grpSp>
        <p:grpSp>
          <p:nvGrpSpPr>
            <p:cNvPr id="124" name="Группа 123"/>
            <p:cNvGrpSpPr/>
            <p:nvPr/>
          </p:nvGrpSpPr>
          <p:grpSpPr>
            <a:xfrm>
              <a:off x="7101348" y="3275354"/>
              <a:ext cx="1118932" cy="370766"/>
              <a:chOff x="1883425" y="4563522"/>
              <a:chExt cx="1118932" cy="370766"/>
            </a:xfrm>
          </p:grpSpPr>
          <p:sp>
            <p:nvSpPr>
              <p:cNvPr id="125" name="Прямоугольник 124"/>
              <p:cNvSpPr/>
              <p:nvPr/>
            </p:nvSpPr>
            <p:spPr>
              <a:xfrm>
                <a:off x="1883425" y="4563522"/>
                <a:ext cx="1118932" cy="369332"/>
              </a:xfrm>
              <a:prstGeom prst="rect">
                <a:avLst/>
              </a:prstGeom>
              <a:pattFill prst="ltUpDiag">
                <a:fgClr>
                  <a:schemeClr val="accent2">
                    <a:lumMod val="7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26" name="Rectangle 22">
                <a:extLst>
                  <a:ext uri="{FF2B5EF4-FFF2-40B4-BE49-F238E27FC236}">
                    <a16:creationId xmlns="" xmlns:a16="http://schemas.microsoft.com/office/drawing/2014/main" id="{676704C1-2109-4D80-90BD-70E0EC390DBA}"/>
                  </a:ext>
                </a:extLst>
              </p:cNvPr>
              <p:cNvSpPr/>
              <p:nvPr/>
            </p:nvSpPr>
            <p:spPr>
              <a:xfrm>
                <a:off x="1892223" y="4564956"/>
                <a:ext cx="278385" cy="36933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r>
                  <a:rPr lang="en-US" sz="900" dirty="0" smtClean="0">
                    <a:solidFill>
                      <a:schemeClr val="tx2">
                        <a:lumMod val="50000"/>
                      </a:schemeClr>
                    </a:solidFill>
                  </a:rPr>
                  <a:t>H</a:t>
                </a:r>
                <a:endParaRPr lang="en-US" sz="900" dirty="0">
                  <a:solidFill>
                    <a:schemeClr val="tx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27" name="Rectangle 47">
                <a:extLst>
                  <a:ext uri="{FF2B5EF4-FFF2-40B4-BE49-F238E27FC236}">
                    <a16:creationId xmlns="" xmlns:a16="http://schemas.microsoft.com/office/drawing/2014/main" id="{FDB3D8DE-0612-497E-8EF7-7FB6A6F52C2F}"/>
                  </a:ext>
                </a:extLst>
              </p:cNvPr>
              <p:cNvSpPr/>
              <p:nvPr/>
            </p:nvSpPr>
            <p:spPr>
              <a:xfrm>
                <a:off x="2170608" y="4564956"/>
                <a:ext cx="259872" cy="36933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r>
                  <a:rPr lang="en-US" sz="1200" dirty="0">
                    <a:solidFill>
                      <a:schemeClr val="tx2">
                        <a:lumMod val="50000"/>
                      </a:schemeClr>
                    </a:solidFill>
                  </a:rPr>
                  <a:t>MT</a:t>
                </a:r>
              </a:p>
            </p:txBody>
          </p:sp>
          <p:sp>
            <p:nvSpPr>
              <p:cNvPr id="128" name="Rectangle 48">
                <a:extLst>
                  <a:ext uri="{FF2B5EF4-FFF2-40B4-BE49-F238E27FC236}">
                    <a16:creationId xmlns="" xmlns:a16="http://schemas.microsoft.com/office/drawing/2014/main" id="{D71A7050-A3E0-4DDD-A574-89FF7FBCC953}"/>
                  </a:ext>
                </a:extLst>
              </p:cNvPr>
              <p:cNvSpPr/>
              <p:nvPr/>
            </p:nvSpPr>
            <p:spPr>
              <a:xfrm>
                <a:off x="2434689" y="4564955"/>
                <a:ext cx="290232" cy="36933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endParaRPr lang="en-US" sz="1050" dirty="0">
                  <a:solidFill>
                    <a:schemeClr val="tx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29" name="Rectangle 49">
                <a:extLst>
                  <a:ext uri="{FF2B5EF4-FFF2-40B4-BE49-F238E27FC236}">
                    <a16:creationId xmlns="" xmlns:a16="http://schemas.microsoft.com/office/drawing/2014/main" id="{6E96B931-B6E9-4649-A6A1-166498B97767}"/>
                  </a:ext>
                </a:extLst>
              </p:cNvPr>
              <p:cNvSpPr/>
              <p:nvPr/>
            </p:nvSpPr>
            <p:spPr>
              <a:xfrm>
                <a:off x="2723147" y="4564955"/>
                <a:ext cx="277666" cy="36933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</p:grpSp>
        <p:grpSp>
          <p:nvGrpSpPr>
            <p:cNvPr id="130" name="Группа 129"/>
            <p:cNvGrpSpPr/>
            <p:nvPr/>
          </p:nvGrpSpPr>
          <p:grpSpPr>
            <a:xfrm>
              <a:off x="877670" y="3268801"/>
              <a:ext cx="1108590" cy="369333"/>
              <a:chOff x="1892223" y="4564955"/>
              <a:chExt cx="1108590" cy="369333"/>
            </a:xfrm>
          </p:grpSpPr>
          <p:sp>
            <p:nvSpPr>
              <p:cNvPr id="131" name="Rectangle 22">
                <a:extLst>
                  <a:ext uri="{FF2B5EF4-FFF2-40B4-BE49-F238E27FC236}">
                    <a16:creationId xmlns="" xmlns:a16="http://schemas.microsoft.com/office/drawing/2014/main" id="{676704C1-2109-4D80-90BD-70E0EC390DBA}"/>
                  </a:ext>
                </a:extLst>
              </p:cNvPr>
              <p:cNvSpPr/>
              <p:nvPr/>
            </p:nvSpPr>
            <p:spPr>
              <a:xfrm>
                <a:off x="1892223" y="4564956"/>
                <a:ext cx="278385" cy="36933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r>
                  <a:rPr lang="en-US" sz="900" dirty="0" smtClean="0">
                    <a:solidFill>
                      <a:schemeClr val="tx2">
                        <a:lumMod val="50000"/>
                      </a:schemeClr>
                    </a:solidFill>
                  </a:rPr>
                  <a:t>H</a:t>
                </a:r>
                <a:endParaRPr lang="en-US" sz="900" dirty="0">
                  <a:solidFill>
                    <a:schemeClr val="tx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32" name="Rectangle 47">
                <a:extLst>
                  <a:ext uri="{FF2B5EF4-FFF2-40B4-BE49-F238E27FC236}">
                    <a16:creationId xmlns="" xmlns:a16="http://schemas.microsoft.com/office/drawing/2014/main" id="{FDB3D8DE-0612-497E-8EF7-7FB6A6F52C2F}"/>
                  </a:ext>
                </a:extLst>
              </p:cNvPr>
              <p:cNvSpPr/>
              <p:nvPr/>
            </p:nvSpPr>
            <p:spPr>
              <a:xfrm>
                <a:off x="2170608" y="4564956"/>
                <a:ext cx="259872" cy="36933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r>
                  <a:rPr lang="en-US" sz="1200" dirty="0">
                    <a:solidFill>
                      <a:schemeClr val="tx2">
                        <a:lumMod val="50000"/>
                      </a:schemeClr>
                    </a:solidFill>
                  </a:rPr>
                  <a:t>MT</a:t>
                </a:r>
              </a:p>
            </p:txBody>
          </p:sp>
          <p:sp>
            <p:nvSpPr>
              <p:cNvPr id="133" name="Rectangle 48">
                <a:extLst>
                  <a:ext uri="{FF2B5EF4-FFF2-40B4-BE49-F238E27FC236}">
                    <a16:creationId xmlns="" xmlns:a16="http://schemas.microsoft.com/office/drawing/2014/main" id="{D71A7050-A3E0-4DDD-A574-89FF7FBCC953}"/>
                  </a:ext>
                </a:extLst>
              </p:cNvPr>
              <p:cNvSpPr/>
              <p:nvPr/>
            </p:nvSpPr>
            <p:spPr>
              <a:xfrm>
                <a:off x="2434689" y="4564955"/>
                <a:ext cx="290232" cy="36933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endParaRPr lang="en-US" sz="1050" dirty="0">
                  <a:solidFill>
                    <a:schemeClr val="tx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34" name="Rectangle 49">
                <a:extLst>
                  <a:ext uri="{FF2B5EF4-FFF2-40B4-BE49-F238E27FC236}">
                    <a16:creationId xmlns="" xmlns:a16="http://schemas.microsoft.com/office/drawing/2014/main" id="{6E96B931-B6E9-4649-A6A1-166498B97767}"/>
                  </a:ext>
                </a:extLst>
              </p:cNvPr>
              <p:cNvSpPr/>
              <p:nvPr/>
            </p:nvSpPr>
            <p:spPr>
              <a:xfrm>
                <a:off x="2723147" y="4564955"/>
                <a:ext cx="277666" cy="36933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</p:grpSp>
        <p:grpSp>
          <p:nvGrpSpPr>
            <p:cNvPr id="135" name="Группа 134"/>
            <p:cNvGrpSpPr/>
            <p:nvPr/>
          </p:nvGrpSpPr>
          <p:grpSpPr>
            <a:xfrm>
              <a:off x="6271374" y="3270587"/>
              <a:ext cx="830205" cy="369333"/>
              <a:chOff x="2170608" y="4564955"/>
              <a:chExt cx="830205" cy="369333"/>
            </a:xfrm>
            <a:solidFill>
              <a:schemeClr val="bg1"/>
            </a:solidFill>
          </p:grpSpPr>
          <p:sp>
            <p:nvSpPr>
              <p:cNvPr id="136" name="Rectangle 47">
                <a:extLst>
                  <a:ext uri="{FF2B5EF4-FFF2-40B4-BE49-F238E27FC236}">
                    <a16:creationId xmlns="" xmlns:a16="http://schemas.microsoft.com/office/drawing/2014/main" id="{FDB3D8DE-0612-497E-8EF7-7FB6A6F52C2F}"/>
                  </a:ext>
                </a:extLst>
              </p:cNvPr>
              <p:cNvSpPr/>
              <p:nvPr/>
            </p:nvSpPr>
            <p:spPr>
              <a:xfrm>
                <a:off x="2170608" y="4564956"/>
                <a:ext cx="259872" cy="369332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r>
                  <a:rPr lang="en-US" sz="1200" dirty="0" smtClean="0">
                    <a:solidFill>
                      <a:schemeClr val="tx2">
                        <a:lumMod val="50000"/>
                      </a:schemeClr>
                    </a:solidFill>
                  </a:rPr>
                  <a:t>gap</a:t>
                </a:r>
                <a:endParaRPr lang="en-US" sz="1200" dirty="0">
                  <a:solidFill>
                    <a:schemeClr val="tx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37" name="Rectangle 48">
                <a:extLst>
                  <a:ext uri="{FF2B5EF4-FFF2-40B4-BE49-F238E27FC236}">
                    <a16:creationId xmlns="" xmlns:a16="http://schemas.microsoft.com/office/drawing/2014/main" id="{D71A7050-A3E0-4DDD-A574-89FF7FBCC953}"/>
                  </a:ext>
                </a:extLst>
              </p:cNvPr>
              <p:cNvSpPr/>
              <p:nvPr/>
            </p:nvSpPr>
            <p:spPr>
              <a:xfrm>
                <a:off x="2434689" y="4564955"/>
                <a:ext cx="290232" cy="369332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r>
                  <a:rPr lang="en-US" sz="1050" dirty="0" err="1" smtClean="0">
                    <a:solidFill>
                      <a:schemeClr val="tx2">
                        <a:lumMod val="50000"/>
                      </a:schemeClr>
                    </a:solidFill>
                  </a:rPr>
                  <a:t>reloc</a:t>
                </a:r>
                <a:endParaRPr lang="en-US" sz="1050" dirty="0">
                  <a:solidFill>
                    <a:schemeClr val="tx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38" name="Rectangle 49">
                <a:extLst>
                  <a:ext uri="{FF2B5EF4-FFF2-40B4-BE49-F238E27FC236}">
                    <a16:creationId xmlns="" xmlns:a16="http://schemas.microsoft.com/office/drawing/2014/main" id="{6E96B931-B6E9-4649-A6A1-166498B97767}"/>
                  </a:ext>
                </a:extLst>
              </p:cNvPr>
              <p:cNvSpPr/>
              <p:nvPr/>
            </p:nvSpPr>
            <p:spPr>
              <a:xfrm>
                <a:off x="2723147" y="4564955"/>
                <a:ext cx="277666" cy="369332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r>
                  <a:rPr lang="en-US" sz="1200" dirty="0" smtClean="0">
                    <a:solidFill>
                      <a:schemeClr val="tx1"/>
                    </a:solidFill>
                  </a:rPr>
                  <a:t>L   R</a:t>
                </a:r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39" name="Группа 138"/>
            <p:cNvGrpSpPr/>
            <p:nvPr/>
          </p:nvGrpSpPr>
          <p:grpSpPr>
            <a:xfrm>
              <a:off x="3398593" y="3271039"/>
              <a:ext cx="830205" cy="369333"/>
              <a:chOff x="2170608" y="4564955"/>
              <a:chExt cx="830205" cy="369333"/>
            </a:xfrm>
            <a:solidFill>
              <a:schemeClr val="bg1"/>
            </a:solidFill>
          </p:grpSpPr>
          <p:sp>
            <p:nvSpPr>
              <p:cNvPr id="140" name="Rectangle 47">
                <a:extLst>
                  <a:ext uri="{FF2B5EF4-FFF2-40B4-BE49-F238E27FC236}">
                    <a16:creationId xmlns="" xmlns:a16="http://schemas.microsoft.com/office/drawing/2014/main" id="{FDB3D8DE-0612-497E-8EF7-7FB6A6F52C2F}"/>
                  </a:ext>
                </a:extLst>
              </p:cNvPr>
              <p:cNvSpPr/>
              <p:nvPr/>
            </p:nvSpPr>
            <p:spPr>
              <a:xfrm>
                <a:off x="2170608" y="4564956"/>
                <a:ext cx="259872" cy="369332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r>
                  <a:rPr lang="en-US" sz="1200" dirty="0" smtClean="0">
                    <a:solidFill>
                      <a:schemeClr val="tx2">
                        <a:lumMod val="50000"/>
                      </a:schemeClr>
                    </a:solidFill>
                  </a:rPr>
                  <a:t>gap</a:t>
                </a:r>
                <a:endParaRPr lang="en-US" sz="1200" dirty="0">
                  <a:solidFill>
                    <a:schemeClr val="tx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41" name="Rectangle 48">
                <a:extLst>
                  <a:ext uri="{FF2B5EF4-FFF2-40B4-BE49-F238E27FC236}">
                    <a16:creationId xmlns="" xmlns:a16="http://schemas.microsoft.com/office/drawing/2014/main" id="{D71A7050-A3E0-4DDD-A574-89FF7FBCC953}"/>
                  </a:ext>
                </a:extLst>
              </p:cNvPr>
              <p:cNvSpPr/>
              <p:nvPr/>
            </p:nvSpPr>
            <p:spPr>
              <a:xfrm>
                <a:off x="2434689" y="4564955"/>
                <a:ext cx="290232" cy="369332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r>
                  <a:rPr lang="en-US" sz="1050" dirty="0" err="1" smtClean="0">
                    <a:solidFill>
                      <a:schemeClr val="tx2">
                        <a:lumMod val="50000"/>
                      </a:schemeClr>
                    </a:solidFill>
                  </a:rPr>
                  <a:t>reloc</a:t>
                </a:r>
                <a:endParaRPr lang="en-US" sz="1050" dirty="0">
                  <a:solidFill>
                    <a:schemeClr val="tx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42" name="Rectangle 49">
                <a:extLst>
                  <a:ext uri="{FF2B5EF4-FFF2-40B4-BE49-F238E27FC236}">
                    <a16:creationId xmlns="" xmlns:a16="http://schemas.microsoft.com/office/drawing/2014/main" id="{6E96B931-B6E9-4649-A6A1-166498B97767}"/>
                  </a:ext>
                </a:extLst>
              </p:cNvPr>
              <p:cNvSpPr/>
              <p:nvPr/>
            </p:nvSpPr>
            <p:spPr>
              <a:xfrm>
                <a:off x="2723147" y="4564955"/>
                <a:ext cx="277666" cy="369332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r>
                  <a:rPr lang="en-US" sz="1200" dirty="0" smtClean="0">
                    <a:solidFill>
                      <a:schemeClr val="tx1"/>
                    </a:solidFill>
                  </a:rPr>
                  <a:t>L   R</a:t>
                </a:r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55" name="Прямоугольник 254"/>
            <p:cNvSpPr/>
            <p:nvPr/>
          </p:nvSpPr>
          <p:spPr>
            <a:xfrm>
              <a:off x="4222905" y="5668182"/>
              <a:ext cx="1764614" cy="369332"/>
            </a:xfrm>
            <a:prstGeom prst="rect">
              <a:avLst/>
            </a:prstGeom>
            <a:pattFill prst="pct75">
              <a:fgClr>
                <a:schemeClr val="accent2">
                  <a:lumMod val="75000"/>
                </a:schemeClr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grpSp>
          <p:nvGrpSpPr>
            <p:cNvPr id="256" name="Группа 255"/>
            <p:cNvGrpSpPr/>
            <p:nvPr/>
          </p:nvGrpSpPr>
          <p:grpSpPr>
            <a:xfrm>
              <a:off x="3114479" y="5668182"/>
              <a:ext cx="1118932" cy="370766"/>
              <a:chOff x="1883425" y="4563522"/>
              <a:chExt cx="1118932" cy="370766"/>
            </a:xfrm>
          </p:grpSpPr>
          <p:sp>
            <p:nvSpPr>
              <p:cNvPr id="257" name="Прямоугольник 256"/>
              <p:cNvSpPr/>
              <p:nvPr/>
            </p:nvSpPr>
            <p:spPr>
              <a:xfrm>
                <a:off x="1883425" y="4563522"/>
                <a:ext cx="1118932" cy="369332"/>
              </a:xfrm>
              <a:prstGeom prst="rect">
                <a:avLst/>
              </a:prstGeom>
              <a:pattFill prst="ltUpDiag">
                <a:fgClr>
                  <a:schemeClr val="accent2">
                    <a:lumMod val="7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258" name="Rectangle 22">
                <a:extLst>
                  <a:ext uri="{FF2B5EF4-FFF2-40B4-BE49-F238E27FC236}">
                    <a16:creationId xmlns="" xmlns:a16="http://schemas.microsoft.com/office/drawing/2014/main" id="{676704C1-2109-4D80-90BD-70E0EC390DBA}"/>
                  </a:ext>
                </a:extLst>
              </p:cNvPr>
              <p:cNvSpPr/>
              <p:nvPr/>
            </p:nvSpPr>
            <p:spPr>
              <a:xfrm>
                <a:off x="1892223" y="4564956"/>
                <a:ext cx="278385" cy="36933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r>
                  <a:rPr lang="en-US" sz="900" dirty="0" smtClean="0">
                    <a:solidFill>
                      <a:schemeClr val="tx2">
                        <a:lumMod val="50000"/>
                      </a:schemeClr>
                    </a:solidFill>
                  </a:rPr>
                  <a:t>H</a:t>
                </a:r>
                <a:endParaRPr lang="en-US" sz="900" dirty="0">
                  <a:solidFill>
                    <a:schemeClr val="tx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59" name="Rectangle 47">
                <a:extLst>
                  <a:ext uri="{FF2B5EF4-FFF2-40B4-BE49-F238E27FC236}">
                    <a16:creationId xmlns="" xmlns:a16="http://schemas.microsoft.com/office/drawing/2014/main" id="{FDB3D8DE-0612-497E-8EF7-7FB6A6F52C2F}"/>
                  </a:ext>
                </a:extLst>
              </p:cNvPr>
              <p:cNvSpPr/>
              <p:nvPr/>
            </p:nvSpPr>
            <p:spPr>
              <a:xfrm>
                <a:off x="2170608" y="4564956"/>
                <a:ext cx="259872" cy="36933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r>
                  <a:rPr lang="en-US" sz="1200" dirty="0">
                    <a:solidFill>
                      <a:schemeClr val="tx2">
                        <a:lumMod val="50000"/>
                      </a:schemeClr>
                    </a:solidFill>
                  </a:rPr>
                  <a:t>MT</a:t>
                </a:r>
              </a:p>
            </p:txBody>
          </p:sp>
          <p:sp>
            <p:nvSpPr>
              <p:cNvPr id="260" name="Rectangle 48">
                <a:extLst>
                  <a:ext uri="{FF2B5EF4-FFF2-40B4-BE49-F238E27FC236}">
                    <a16:creationId xmlns="" xmlns:a16="http://schemas.microsoft.com/office/drawing/2014/main" id="{D71A7050-A3E0-4DDD-A574-89FF7FBCC953}"/>
                  </a:ext>
                </a:extLst>
              </p:cNvPr>
              <p:cNvSpPr/>
              <p:nvPr/>
            </p:nvSpPr>
            <p:spPr>
              <a:xfrm>
                <a:off x="2434689" y="4564955"/>
                <a:ext cx="290232" cy="36933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endParaRPr lang="en-US" sz="1050" dirty="0">
                  <a:solidFill>
                    <a:schemeClr val="tx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61" name="Rectangle 49">
                <a:extLst>
                  <a:ext uri="{FF2B5EF4-FFF2-40B4-BE49-F238E27FC236}">
                    <a16:creationId xmlns="" xmlns:a16="http://schemas.microsoft.com/office/drawing/2014/main" id="{6E96B931-B6E9-4649-A6A1-166498B97767}"/>
                  </a:ext>
                </a:extLst>
              </p:cNvPr>
              <p:cNvSpPr/>
              <p:nvPr/>
            </p:nvSpPr>
            <p:spPr>
              <a:xfrm>
                <a:off x="2723147" y="4564955"/>
                <a:ext cx="277666" cy="36933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</p:grpSp>
        <p:grpSp>
          <p:nvGrpSpPr>
            <p:cNvPr id="267" name="Группа 266"/>
            <p:cNvGrpSpPr/>
            <p:nvPr/>
          </p:nvGrpSpPr>
          <p:grpSpPr>
            <a:xfrm>
              <a:off x="4242953" y="5667721"/>
              <a:ext cx="538257" cy="369332"/>
              <a:chOff x="1892223" y="4564956"/>
              <a:chExt cx="538257" cy="369332"/>
            </a:xfrm>
          </p:grpSpPr>
          <p:sp>
            <p:nvSpPr>
              <p:cNvPr id="268" name="Rectangle 22">
                <a:extLst>
                  <a:ext uri="{FF2B5EF4-FFF2-40B4-BE49-F238E27FC236}">
                    <a16:creationId xmlns="" xmlns:a16="http://schemas.microsoft.com/office/drawing/2014/main" id="{676704C1-2109-4D80-90BD-70E0EC390DBA}"/>
                  </a:ext>
                </a:extLst>
              </p:cNvPr>
              <p:cNvSpPr/>
              <p:nvPr/>
            </p:nvSpPr>
            <p:spPr>
              <a:xfrm>
                <a:off x="1892223" y="4564956"/>
                <a:ext cx="278385" cy="36933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r>
                  <a:rPr lang="en-US" sz="900" dirty="0" smtClean="0">
                    <a:solidFill>
                      <a:schemeClr val="tx2">
                        <a:lumMod val="50000"/>
                      </a:schemeClr>
                    </a:solidFill>
                  </a:rPr>
                  <a:t>H</a:t>
                </a:r>
                <a:endParaRPr lang="en-US" sz="900" dirty="0">
                  <a:solidFill>
                    <a:schemeClr val="tx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69" name="Rectangle 47">
                <a:extLst>
                  <a:ext uri="{FF2B5EF4-FFF2-40B4-BE49-F238E27FC236}">
                    <a16:creationId xmlns="" xmlns:a16="http://schemas.microsoft.com/office/drawing/2014/main" id="{FDB3D8DE-0612-497E-8EF7-7FB6A6F52C2F}"/>
                  </a:ext>
                </a:extLst>
              </p:cNvPr>
              <p:cNvSpPr/>
              <p:nvPr/>
            </p:nvSpPr>
            <p:spPr>
              <a:xfrm>
                <a:off x="2170608" y="4564956"/>
                <a:ext cx="259872" cy="36933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r>
                  <a:rPr lang="en-US" sz="1200" dirty="0">
                    <a:solidFill>
                      <a:schemeClr val="tx2">
                        <a:lumMod val="50000"/>
                      </a:schemeClr>
                    </a:solidFill>
                  </a:rPr>
                  <a:t>MT</a:t>
                </a:r>
              </a:p>
            </p:txBody>
          </p:sp>
        </p:grpSp>
        <p:grpSp>
          <p:nvGrpSpPr>
            <p:cNvPr id="270" name="Группа 269"/>
            <p:cNvGrpSpPr/>
            <p:nvPr/>
          </p:nvGrpSpPr>
          <p:grpSpPr>
            <a:xfrm>
              <a:off x="5982930" y="5666287"/>
              <a:ext cx="1118932" cy="370766"/>
              <a:chOff x="1883425" y="4563522"/>
              <a:chExt cx="1118932" cy="370766"/>
            </a:xfrm>
            <a:pattFill prst="ltUpDiag">
              <a:fgClr>
                <a:schemeClr val="accent2">
                  <a:lumMod val="75000"/>
                </a:schemeClr>
              </a:fgClr>
              <a:bgClr>
                <a:schemeClr val="bg1"/>
              </a:bgClr>
            </a:pattFill>
          </p:grpSpPr>
          <p:sp>
            <p:nvSpPr>
              <p:cNvPr id="271" name="Прямоугольник 270"/>
              <p:cNvSpPr/>
              <p:nvPr/>
            </p:nvSpPr>
            <p:spPr>
              <a:xfrm>
                <a:off x="1883425" y="4563522"/>
                <a:ext cx="1118932" cy="369332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272" name="Rectangle 22">
                <a:extLst>
                  <a:ext uri="{FF2B5EF4-FFF2-40B4-BE49-F238E27FC236}">
                    <a16:creationId xmlns="" xmlns:a16="http://schemas.microsoft.com/office/drawing/2014/main" id="{676704C1-2109-4D80-90BD-70E0EC390DBA}"/>
                  </a:ext>
                </a:extLst>
              </p:cNvPr>
              <p:cNvSpPr/>
              <p:nvPr/>
            </p:nvSpPr>
            <p:spPr>
              <a:xfrm>
                <a:off x="1892223" y="4564956"/>
                <a:ext cx="278385" cy="369332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r>
                  <a:rPr lang="en-US" sz="900" dirty="0" smtClean="0">
                    <a:solidFill>
                      <a:schemeClr val="tx2">
                        <a:lumMod val="50000"/>
                      </a:schemeClr>
                    </a:solidFill>
                  </a:rPr>
                  <a:t>H</a:t>
                </a:r>
                <a:endParaRPr lang="en-US" sz="900" dirty="0">
                  <a:solidFill>
                    <a:schemeClr val="tx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73" name="Rectangle 47">
                <a:extLst>
                  <a:ext uri="{FF2B5EF4-FFF2-40B4-BE49-F238E27FC236}">
                    <a16:creationId xmlns="" xmlns:a16="http://schemas.microsoft.com/office/drawing/2014/main" id="{FDB3D8DE-0612-497E-8EF7-7FB6A6F52C2F}"/>
                  </a:ext>
                </a:extLst>
              </p:cNvPr>
              <p:cNvSpPr/>
              <p:nvPr/>
            </p:nvSpPr>
            <p:spPr>
              <a:xfrm>
                <a:off x="2170608" y="4564956"/>
                <a:ext cx="259872" cy="369332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r>
                  <a:rPr lang="en-US" sz="1200" dirty="0">
                    <a:solidFill>
                      <a:schemeClr val="tx2">
                        <a:lumMod val="50000"/>
                      </a:schemeClr>
                    </a:solidFill>
                  </a:rPr>
                  <a:t>MT</a:t>
                </a:r>
              </a:p>
            </p:txBody>
          </p:sp>
          <p:sp>
            <p:nvSpPr>
              <p:cNvPr id="274" name="Rectangle 48">
                <a:extLst>
                  <a:ext uri="{FF2B5EF4-FFF2-40B4-BE49-F238E27FC236}">
                    <a16:creationId xmlns="" xmlns:a16="http://schemas.microsoft.com/office/drawing/2014/main" id="{D71A7050-A3E0-4DDD-A574-89FF7FBCC953}"/>
                  </a:ext>
                </a:extLst>
              </p:cNvPr>
              <p:cNvSpPr/>
              <p:nvPr/>
            </p:nvSpPr>
            <p:spPr>
              <a:xfrm>
                <a:off x="2434689" y="4564955"/>
                <a:ext cx="290232" cy="369332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endParaRPr lang="en-US" sz="1050" dirty="0">
                  <a:solidFill>
                    <a:schemeClr val="tx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75" name="Rectangle 49">
                <a:extLst>
                  <a:ext uri="{FF2B5EF4-FFF2-40B4-BE49-F238E27FC236}">
                    <a16:creationId xmlns="" xmlns:a16="http://schemas.microsoft.com/office/drawing/2014/main" id="{6E96B931-B6E9-4649-A6A1-166498B97767}"/>
                  </a:ext>
                </a:extLst>
              </p:cNvPr>
              <p:cNvSpPr/>
              <p:nvPr/>
            </p:nvSpPr>
            <p:spPr>
              <a:xfrm>
                <a:off x="2723147" y="4564955"/>
                <a:ext cx="277666" cy="369332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</p:grpSp>
        <p:grpSp>
          <p:nvGrpSpPr>
            <p:cNvPr id="282" name="Группа 281"/>
            <p:cNvGrpSpPr/>
            <p:nvPr/>
          </p:nvGrpSpPr>
          <p:grpSpPr>
            <a:xfrm>
              <a:off x="8221051" y="5667720"/>
              <a:ext cx="3330778" cy="369333"/>
              <a:chOff x="1892223" y="4564955"/>
              <a:chExt cx="3330778" cy="369333"/>
            </a:xfrm>
          </p:grpSpPr>
          <p:sp>
            <p:nvSpPr>
              <p:cNvPr id="283" name="Rectangle 22">
                <a:extLst>
                  <a:ext uri="{FF2B5EF4-FFF2-40B4-BE49-F238E27FC236}">
                    <a16:creationId xmlns="" xmlns:a16="http://schemas.microsoft.com/office/drawing/2014/main" id="{676704C1-2109-4D80-90BD-70E0EC390DBA}"/>
                  </a:ext>
                </a:extLst>
              </p:cNvPr>
              <p:cNvSpPr/>
              <p:nvPr/>
            </p:nvSpPr>
            <p:spPr>
              <a:xfrm>
                <a:off x="1892223" y="4564956"/>
                <a:ext cx="278385" cy="36933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r>
                  <a:rPr lang="en-US" sz="900" dirty="0" smtClean="0">
                    <a:solidFill>
                      <a:schemeClr val="tx2">
                        <a:lumMod val="50000"/>
                      </a:schemeClr>
                    </a:solidFill>
                  </a:rPr>
                  <a:t>H</a:t>
                </a:r>
                <a:endParaRPr lang="en-US" sz="900" dirty="0">
                  <a:solidFill>
                    <a:schemeClr val="tx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84" name="Rectangle 47">
                <a:extLst>
                  <a:ext uri="{FF2B5EF4-FFF2-40B4-BE49-F238E27FC236}">
                    <a16:creationId xmlns="" xmlns:a16="http://schemas.microsoft.com/office/drawing/2014/main" id="{FDB3D8DE-0612-497E-8EF7-7FB6A6F52C2F}"/>
                  </a:ext>
                </a:extLst>
              </p:cNvPr>
              <p:cNvSpPr/>
              <p:nvPr/>
            </p:nvSpPr>
            <p:spPr>
              <a:xfrm>
                <a:off x="2170608" y="4564956"/>
                <a:ext cx="259872" cy="36933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r>
                  <a:rPr lang="en-US" sz="1200" dirty="0">
                    <a:solidFill>
                      <a:schemeClr val="tx2">
                        <a:lumMod val="50000"/>
                      </a:schemeClr>
                    </a:solidFill>
                  </a:rPr>
                  <a:t>MT</a:t>
                </a:r>
              </a:p>
            </p:txBody>
          </p:sp>
          <p:sp>
            <p:nvSpPr>
              <p:cNvPr id="285" name="Rectangle 48">
                <a:extLst>
                  <a:ext uri="{FF2B5EF4-FFF2-40B4-BE49-F238E27FC236}">
                    <a16:creationId xmlns="" xmlns:a16="http://schemas.microsoft.com/office/drawing/2014/main" id="{D71A7050-A3E0-4DDD-A574-89FF7FBCC953}"/>
                  </a:ext>
                </a:extLst>
              </p:cNvPr>
              <p:cNvSpPr/>
              <p:nvPr/>
            </p:nvSpPr>
            <p:spPr>
              <a:xfrm>
                <a:off x="2434689" y="4564955"/>
                <a:ext cx="290232" cy="36933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r>
                  <a:rPr lang="ru-RU" sz="1050" dirty="0" smtClean="0">
                    <a:solidFill>
                      <a:schemeClr val="tx2">
                        <a:lumMod val="50000"/>
                      </a:schemeClr>
                    </a:solidFill>
                  </a:rPr>
                  <a:t>256</a:t>
                </a:r>
              </a:p>
            </p:txBody>
          </p:sp>
          <p:sp>
            <p:nvSpPr>
              <p:cNvPr id="286" name="Rectangle 49">
                <a:extLst>
                  <a:ext uri="{FF2B5EF4-FFF2-40B4-BE49-F238E27FC236}">
                    <a16:creationId xmlns="" xmlns:a16="http://schemas.microsoft.com/office/drawing/2014/main" id="{6E96B931-B6E9-4649-A6A1-166498B97767}"/>
                  </a:ext>
                </a:extLst>
              </p:cNvPr>
              <p:cNvSpPr/>
              <p:nvPr/>
            </p:nvSpPr>
            <p:spPr>
              <a:xfrm>
                <a:off x="2723147" y="4564955"/>
                <a:ext cx="2499854" cy="36933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</p:grpSp>
        <p:grpSp>
          <p:nvGrpSpPr>
            <p:cNvPr id="292" name="Группа 291"/>
            <p:cNvGrpSpPr/>
            <p:nvPr/>
          </p:nvGrpSpPr>
          <p:grpSpPr>
            <a:xfrm>
              <a:off x="7110604" y="5671053"/>
              <a:ext cx="1118932" cy="370766"/>
              <a:chOff x="1883425" y="4563522"/>
              <a:chExt cx="1118932" cy="370766"/>
            </a:xfrm>
          </p:grpSpPr>
          <p:sp>
            <p:nvSpPr>
              <p:cNvPr id="293" name="Прямоугольник 292"/>
              <p:cNvSpPr/>
              <p:nvPr/>
            </p:nvSpPr>
            <p:spPr>
              <a:xfrm>
                <a:off x="1883425" y="4563522"/>
                <a:ext cx="1118932" cy="369332"/>
              </a:xfrm>
              <a:prstGeom prst="rect">
                <a:avLst/>
              </a:prstGeom>
              <a:pattFill prst="ltUpDiag">
                <a:fgClr>
                  <a:schemeClr val="accent2">
                    <a:lumMod val="7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294" name="Rectangle 22">
                <a:extLst>
                  <a:ext uri="{FF2B5EF4-FFF2-40B4-BE49-F238E27FC236}">
                    <a16:creationId xmlns="" xmlns:a16="http://schemas.microsoft.com/office/drawing/2014/main" id="{676704C1-2109-4D80-90BD-70E0EC390DBA}"/>
                  </a:ext>
                </a:extLst>
              </p:cNvPr>
              <p:cNvSpPr/>
              <p:nvPr/>
            </p:nvSpPr>
            <p:spPr>
              <a:xfrm>
                <a:off x="1892223" y="4564956"/>
                <a:ext cx="278385" cy="36933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r>
                  <a:rPr lang="en-US" sz="900" dirty="0" smtClean="0">
                    <a:solidFill>
                      <a:schemeClr val="tx2">
                        <a:lumMod val="50000"/>
                      </a:schemeClr>
                    </a:solidFill>
                  </a:rPr>
                  <a:t>H</a:t>
                </a:r>
                <a:endParaRPr lang="en-US" sz="900" dirty="0">
                  <a:solidFill>
                    <a:schemeClr val="tx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95" name="Rectangle 47">
                <a:extLst>
                  <a:ext uri="{FF2B5EF4-FFF2-40B4-BE49-F238E27FC236}">
                    <a16:creationId xmlns="" xmlns:a16="http://schemas.microsoft.com/office/drawing/2014/main" id="{FDB3D8DE-0612-497E-8EF7-7FB6A6F52C2F}"/>
                  </a:ext>
                </a:extLst>
              </p:cNvPr>
              <p:cNvSpPr/>
              <p:nvPr/>
            </p:nvSpPr>
            <p:spPr>
              <a:xfrm>
                <a:off x="2170608" y="4564956"/>
                <a:ext cx="259872" cy="36933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r>
                  <a:rPr lang="en-US" sz="1200" dirty="0">
                    <a:solidFill>
                      <a:schemeClr val="tx2">
                        <a:lumMod val="50000"/>
                      </a:schemeClr>
                    </a:solidFill>
                  </a:rPr>
                  <a:t>MT</a:t>
                </a:r>
              </a:p>
            </p:txBody>
          </p:sp>
          <p:sp>
            <p:nvSpPr>
              <p:cNvPr id="296" name="Rectangle 48">
                <a:extLst>
                  <a:ext uri="{FF2B5EF4-FFF2-40B4-BE49-F238E27FC236}">
                    <a16:creationId xmlns="" xmlns:a16="http://schemas.microsoft.com/office/drawing/2014/main" id="{D71A7050-A3E0-4DDD-A574-89FF7FBCC953}"/>
                  </a:ext>
                </a:extLst>
              </p:cNvPr>
              <p:cNvSpPr/>
              <p:nvPr/>
            </p:nvSpPr>
            <p:spPr>
              <a:xfrm>
                <a:off x="2434689" y="4564955"/>
                <a:ext cx="290232" cy="36933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endParaRPr lang="en-US" sz="1050" dirty="0">
                  <a:solidFill>
                    <a:schemeClr val="tx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97" name="Rectangle 49">
                <a:extLst>
                  <a:ext uri="{FF2B5EF4-FFF2-40B4-BE49-F238E27FC236}">
                    <a16:creationId xmlns="" xmlns:a16="http://schemas.microsoft.com/office/drawing/2014/main" id="{6E96B931-B6E9-4649-A6A1-166498B97767}"/>
                  </a:ext>
                </a:extLst>
              </p:cNvPr>
              <p:cNvSpPr/>
              <p:nvPr/>
            </p:nvSpPr>
            <p:spPr>
              <a:xfrm>
                <a:off x="2723147" y="4564955"/>
                <a:ext cx="277666" cy="36933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</p:grpSp>
        <p:grpSp>
          <p:nvGrpSpPr>
            <p:cNvPr id="298" name="Группа 297"/>
            <p:cNvGrpSpPr/>
            <p:nvPr/>
          </p:nvGrpSpPr>
          <p:grpSpPr>
            <a:xfrm>
              <a:off x="886926" y="5664500"/>
              <a:ext cx="2236838" cy="369333"/>
              <a:chOff x="1892223" y="4564955"/>
              <a:chExt cx="2236838" cy="369333"/>
            </a:xfrm>
          </p:grpSpPr>
          <p:sp>
            <p:nvSpPr>
              <p:cNvPr id="299" name="Rectangle 22">
                <a:extLst>
                  <a:ext uri="{FF2B5EF4-FFF2-40B4-BE49-F238E27FC236}">
                    <a16:creationId xmlns="" xmlns:a16="http://schemas.microsoft.com/office/drawing/2014/main" id="{676704C1-2109-4D80-90BD-70E0EC390DBA}"/>
                  </a:ext>
                </a:extLst>
              </p:cNvPr>
              <p:cNvSpPr/>
              <p:nvPr/>
            </p:nvSpPr>
            <p:spPr>
              <a:xfrm>
                <a:off x="1892223" y="4564956"/>
                <a:ext cx="278385" cy="36933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r>
                  <a:rPr lang="en-US" sz="900" dirty="0" smtClean="0">
                    <a:solidFill>
                      <a:schemeClr val="tx2">
                        <a:lumMod val="50000"/>
                      </a:schemeClr>
                    </a:solidFill>
                  </a:rPr>
                  <a:t>H</a:t>
                </a:r>
                <a:endParaRPr lang="en-US" sz="900" dirty="0">
                  <a:solidFill>
                    <a:schemeClr val="tx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00" name="Rectangle 47">
                <a:extLst>
                  <a:ext uri="{FF2B5EF4-FFF2-40B4-BE49-F238E27FC236}">
                    <a16:creationId xmlns="" xmlns:a16="http://schemas.microsoft.com/office/drawing/2014/main" id="{FDB3D8DE-0612-497E-8EF7-7FB6A6F52C2F}"/>
                  </a:ext>
                </a:extLst>
              </p:cNvPr>
              <p:cNvSpPr/>
              <p:nvPr/>
            </p:nvSpPr>
            <p:spPr>
              <a:xfrm>
                <a:off x="2170608" y="4564956"/>
                <a:ext cx="259872" cy="36933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r>
                  <a:rPr lang="en-US" sz="1200" dirty="0">
                    <a:solidFill>
                      <a:schemeClr val="tx2">
                        <a:lumMod val="50000"/>
                      </a:schemeClr>
                    </a:solidFill>
                  </a:rPr>
                  <a:t>MT</a:t>
                </a:r>
              </a:p>
            </p:txBody>
          </p:sp>
          <p:sp>
            <p:nvSpPr>
              <p:cNvPr id="301" name="Rectangle 48">
                <a:extLst>
                  <a:ext uri="{FF2B5EF4-FFF2-40B4-BE49-F238E27FC236}">
                    <a16:creationId xmlns="" xmlns:a16="http://schemas.microsoft.com/office/drawing/2014/main" id="{D71A7050-A3E0-4DDD-A574-89FF7FBCC953}"/>
                  </a:ext>
                </a:extLst>
              </p:cNvPr>
              <p:cNvSpPr/>
              <p:nvPr/>
            </p:nvSpPr>
            <p:spPr>
              <a:xfrm>
                <a:off x="2434689" y="4564955"/>
                <a:ext cx="290232" cy="36933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r>
                  <a:rPr lang="ru-RU" sz="1050" dirty="0" smtClean="0">
                    <a:solidFill>
                      <a:schemeClr val="tx2">
                        <a:lumMod val="50000"/>
                      </a:schemeClr>
                    </a:solidFill>
                  </a:rPr>
                  <a:t>128</a:t>
                </a:r>
                <a:endParaRPr lang="en-US" sz="1050" dirty="0">
                  <a:solidFill>
                    <a:schemeClr val="tx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02" name="Rectangle 49">
                <a:extLst>
                  <a:ext uri="{FF2B5EF4-FFF2-40B4-BE49-F238E27FC236}">
                    <a16:creationId xmlns="" xmlns:a16="http://schemas.microsoft.com/office/drawing/2014/main" id="{6E96B931-B6E9-4649-A6A1-166498B97767}"/>
                  </a:ext>
                </a:extLst>
              </p:cNvPr>
              <p:cNvSpPr/>
              <p:nvPr/>
            </p:nvSpPr>
            <p:spPr>
              <a:xfrm>
                <a:off x="2723147" y="4564955"/>
                <a:ext cx="1405914" cy="36933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</p:grpSp>
        <p:sp>
          <p:nvSpPr>
            <p:cNvPr id="311" name="Rectangle 49">
              <a:extLst>
                <a:ext uri="{FF2B5EF4-FFF2-40B4-BE49-F238E27FC236}">
                  <a16:creationId xmlns="" xmlns:a16="http://schemas.microsoft.com/office/drawing/2014/main" id="{6E96B931-B6E9-4649-A6A1-166498B97767}"/>
                </a:ext>
              </a:extLst>
            </p:cNvPr>
            <p:cNvSpPr/>
            <p:nvPr/>
          </p:nvSpPr>
          <p:spPr>
            <a:xfrm>
              <a:off x="1726132" y="5660818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12" name="Rectangle 49">
              <a:extLst>
                <a:ext uri="{FF2B5EF4-FFF2-40B4-BE49-F238E27FC236}">
                  <a16:creationId xmlns="" xmlns:a16="http://schemas.microsoft.com/office/drawing/2014/main" id="{6E96B931-B6E9-4649-A6A1-166498B97767}"/>
                </a:ext>
              </a:extLst>
            </p:cNvPr>
            <p:cNvSpPr/>
            <p:nvPr/>
          </p:nvSpPr>
          <p:spPr>
            <a:xfrm>
              <a:off x="9036439" y="5667720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cxnSp>
          <p:nvCxnSpPr>
            <p:cNvPr id="8" name="Соединительная линия уступом 7"/>
            <p:cNvCxnSpPr>
              <a:stCxn id="311" idx="2"/>
              <a:endCxn id="283" idx="2"/>
            </p:cNvCxnSpPr>
            <p:nvPr/>
          </p:nvCxnSpPr>
          <p:spPr>
            <a:xfrm rot="16200000" flipH="1">
              <a:off x="5109153" y="2785961"/>
              <a:ext cx="6903" cy="6495279"/>
            </a:xfrm>
            <a:prstGeom prst="bentConnector3">
              <a:avLst>
                <a:gd name="adj1" fmla="val 5086441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4" name="Title 1">
            <a:extLst>
              <a:ext uri="{FF2B5EF4-FFF2-40B4-BE49-F238E27FC236}">
                <a16:creationId xmlns=""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824666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2800" b="1" dirty="0" smtClean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Sweep</a:t>
            </a:r>
          </a:p>
          <a:p>
            <a:pPr lvl="0" defTabSz="914400">
              <a:lnSpc>
                <a:spcPct val="110000"/>
              </a:lnSpc>
              <a:spcBef>
                <a:spcPts val="0"/>
              </a:spcBef>
            </a:pPr>
            <a:r>
              <a:rPr lang="en-US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Small Objects Heap</a:t>
            </a:r>
            <a:endParaRPr lang="ru-RU" sz="28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  <a:p>
            <a:pPr>
              <a:lnSpc>
                <a:spcPct val="110000"/>
              </a:lnSpc>
            </a:pPr>
            <a:endParaRPr lang="ru-RU" sz="28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0302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=""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11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AF57D2E9-EA7E-48D5-B5FB-528ECA79B6E4}"/>
              </a:ext>
            </a:extLst>
          </p:cNvPr>
          <p:cNvSpPr txBox="1"/>
          <p:nvPr/>
        </p:nvSpPr>
        <p:spPr>
          <a:xfrm>
            <a:off x="1238005" y="1256931"/>
            <a:ext cx="99633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Поскольку </a:t>
            </a:r>
            <a:r>
              <a:rPr lang="en-US" dirty="0" smtClean="0"/>
              <a:t>Sweep </a:t>
            </a:r>
            <a:r>
              <a:rPr lang="ru-RU" dirty="0" smtClean="0"/>
              <a:t>на </a:t>
            </a:r>
            <a:r>
              <a:rPr lang="en-US" dirty="0" smtClean="0"/>
              <a:t>LOH </a:t>
            </a:r>
            <a:r>
              <a:rPr lang="ru-RU" dirty="0" smtClean="0"/>
              <a:t>не использует планирование, то:</a:t>
            </a:r>
          </a:p>
          <a:p>
            <a:endParaRPr lang="ru-RU" dirty="0" smtClean="0"/>
          </a:p>
          <a:p>
            <a:pPr marL="342900" indent="-342900">
              <a:buFont typeface="+mj-lt"/>
              <a:buAutoNum type="arabicPeriod"/>
            </a:pPr>
            <a:r>
              <a:rPr lang="ru-RU" dirty="0" smtClean="0"/>
              <a:t>Обходит кучу</a:t>
            </a:r>
            <a:endParaRPr lang="en-US" dirty="0" smtClean="0"/>
          </a:p>
        </p:txBody>
      </p:sp>
      <p:sp>
        <p:nvSpPr>
          <p:cNvPr id="137" name="Title 1">
            <a:extLst>
              <a:ext uri="{FF2B5EF4-FFF2-40B4-BE49-F238E27FC236}">
                <a16:creationId xmlns=""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824666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2800" b="1" dirty="0" smtClean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Sweep</a:t>
            </a:r>
          </a:p>
          <a:p>
            <a:pPr lvl="0" defTabSz="914400">
              <a:lnSpc>
                <a:spcPct val="110000"/>
              </a:lnSpc>
              <a:spcBef>
                <a:spcPts val="0"/>
              </a:spcBef>
            </a:pPr>
            <a:r>
              <a:rPr lang="en-US" sz="2000" b="1" dirty="0" smtClean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Large </a:t>
            </a:r>
            <a:r>
              <a:rPr lang="en-US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Objects Heap</a:t>
            </a:r>
            <a:endParaRPr lang="ru-RU" sz="28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  <a:p>
            <a:pPr>
              <a:lnSpc>
                <a:spcPct val="110000"/>
              </a:lnSpc>
            </a:pPr>
            <a:endParaRPr lang="ru-RU" sz="28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5378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=""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12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AF57D2E9-EA7E-48D5-B5FB-528ECA79B6E4}"/>
              </a:ext>
            </a:extLst>
          </p:cNvPr>
          <p:cNvSpPr txBox="1"/>
          <p:nvPr/>
        </p:nvSpPr>
        <p:spPr>
          <a:xfrm>
            <a:off x="1238005" y="1256931"/>
            <a:ext cx="99633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Поскольку </a:t>
            </a:r>
            <a:r>
              <a:rPr lang="en-US" dirty="0" smtClean="0"/>
              <a:t>Sweep </a:t>
            </a:r>
            <a:r>
              <a:rPr lang="ru-RU" dirty="0" smtClean="0"/>
              <a:t>на </a:t>
            </a:r>
            <a:r>
              <a:rPr lang="en-US" dirty="0" smtClean="0"/>
              <a:t>LOH </a:t>
            </a:r>
            <a:r>
              <a:rPr lang="ru-RU" dirty="0" smtClean="0"/>
              <a:t>не использует планирование, то:</a:t>
            </a:r>
          </a:p>
          <a:p>
            <a:endParaRPr lang="ru-RU" dirty="0" smtClean="0"/>
          </a:p>
          <a:p>
            <a:pPr marL="342900" indent="-342900">
              <a:buFont typeface="+mj-lt"/>
              <a:buAutoNum type="arabicPeriod"/>
            </a:pPr>
            <a:r>
              <a:rPr lang="ru-RU" dirty="0" smtClean="0">
                <a:solidFill>
                  <a:schemeClr val="bg1">
                    <a:lumMod val="50000"/>
                  </a:schemeClr>
                </a:solidFill>
              </a:rPr>
              <a:t>Обходит кучу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 smtClean="0"/>
              <a:t>Свободные участки объединяет с состыкованными освободившимися в один</a:t>
            </a:r>
            <a:endParaRPr lang="en-US" dirty="0" smtClean="0"/>
          </a:p>
        </p:txBody>
      </p:sp>
      <p:sp>
        <p:nvSpPr>
          <p:cNvPr id="137" name="Title 1">
            <a:extLst>
              <a:ext uri="{FF2B5EF4-FFF2-40B4-BE49-F238E27FC236}">
                <a16:creationId xmlns=""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824666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2800" b="1" dirty="0" smtClean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Sweep</a:t>
            </a:r>
          </a:p>
          <a:p>
            <a:pPr lvl="0" defTabSz="914400">
              <a:lnSpc>
                <a:spcPct val="110000"/>
              </a:lnSpc>
              <a:spcBef>
                <a:spcPts val="0"/>
              </a:spcBef>
            </a:pPr>
            <a:r>
              <a:rPr lang="en-US" sz="2000" b="1" dirty="0" smtClean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Large </a:t>
            </a:r>
            <a:r>
              <a:rPr lang="en-US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Objects Heap</a:t>
            </a:r>
            <a:endParaRPr lang="ru-RU" sz="28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  <a:p>
            <a:pPr>
              <a:lnSpc>
                <a:spcPct val="110000"/>
              </a:lnSpc>
            </a:pPr>
            <a:endParaRPr lang="ru-RU" sz="28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0375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=""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13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AF57D2E9-EA7E-48D5-B5FB-528ECA79B6E4}"/>
              </a:ext>
            </a:extLst>
          </p:cNvPr>
          <p:cNvSpPr txBox="1"/>
          <p:nvPr/>
        </p:nvSpPr>
        <p:spPr>
          <a:xfrm>
            <a:off x="1238005" y="1256931"/>
            <a:ext cx="996339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Поскольку </a:t>
            </a:r>
            <a:r>
              <a:rPr lang="en-US" dirty="0" smtClean="0"/>
              <a:t>Sweep </a:t>
            </a:r>
            <a:r>
              <a:rPr lang="ru-RU" dirty="0" smtClean="0"/>
              <a:t>на </a:t>
            </a:r>
            <a:r>
              <a:rPr lang="en-US" dirty="0" smtClean="0"/>
              <a:t>LOH </a:t>
            </a:r>
            <a:r>
              <a:rPr lang="ru-RU" dirty="0" smtClean="0"/>
              <a:t>не использует планирование, то:</a:t>
            </a:r>
          </a:p>
          <a:p>
            <a:endParaRPr lang="ru-RU" dirty="0" smtClean="0"/>
          </a:p>
          <a:p>
            <a:pPr marL="342900" indent="-342900">
              <a:buFont typeface="+mj-lt"/>
              <a:buAutoNum type="arabicPeriod"/>
            </a:pPr>
            <a:r>
              <a:rPr lang="ru-RU" dirty="0" smtClean="0">
                <a:solidFill>
                  <a:schemeClr val="bg1">
                    <a:lumMod val="50000"/>
                  </a:schemeClr>
                </a:solidFill>
              </a:rPr>
              <a:t>Обходит кучу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 smtClean="0">
                <a:solidFill>
                  <a:schemeClr val="bg1">
                    <a:lumMod val="50000"/>
                  </a:schemeClr>
                </a:solidFill>
              </a:rPr>
              <a:t>Свободные участки объединяет с состыкованными освободившимися в один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 smtClean="0"/>
              <a:t>Освободившиеся участки между занятыми – добавляет в список свободных участков.</a:t>
            </a:r>
          </a:p>
          <a:p>
            <a:pPr marL="342900" indent="-342900">
              <a:buFont typeface="+mj-lt"/>
              <a:buAutoNum type="arabicPeriod"/>
            </a:pPr>
            <a:endParaRPr lang="en-US" dirty="0" smtClean="0"/>
          </a:p>
        </p:txBody>
      </p:sp>
      <p:sp>
        <p:nvSpPr>
          <p:cNvPr id="137" name="Title 1">
            <a:extLst>
              <a:ext uri="{FF2B5EF4-FFF2-40B4-BE49-F238E27FC236}">
                <a16:creationId xmlns=""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824666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2800" b="1" dirty="0" smtClean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Sweep</a:t>
            </a:r>
          </a:p>
          <a:p>
            <a:pPr lvl="0" defTabSz="914400">
              <a:lnSpc>
                <a:spcPct val="110000"/>
              </a:lnSpc>
              <a:spcBef>
                <a:spcPts val="0"/>
              </a:spcBef>
            </a:pPr>
            <a:r>
              <a:rPr lang="en-US" sz="2000" b="1" dirty="0" smtClean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Large </a:t>
            </a:r>
            <a:r>
              <a:rPr lang="en-US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Objects Heap</a:t>
            </a:r>
            <a:endParaRPr lang="ru-RU" sz="28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  <a:p>
            <a:pPr>
              <a:lnSpc>
                <a:spcPct val="110000"/>
              </a:lnSpc>
            </a:pPr>
            <a:endParaRPr lang="ru-RU" sz="28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4461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=""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14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7" name="Title 1">
            <a:extLst>
              <a:ext uri="{FF2B5EF4-FFF2-40B4-BE49-F238E27FC236}">
                <a16:creationId xmlns=""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824666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2800" b="1" dirty="0" smtClean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Sweep</a:t>
            </a:r>
          </a:p>
          <a:p>
            <a:pPr lvl="0" defTabSz="914400">
              <a:lnSpc>
                <a:spcPct val="110000"/>
              </a:lnSpc>
              <a:spcBef>
                <a:spcPts val="0"/>
              </a:spcBef>
            </a:pPr>
            <a:r>
              <a:rPr lang="en-US" sz="2000" b="1" dirty="0" smtClean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Large </a:t>
            </a:r>
            <a:r>
              <a:rPr lang="en-US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Objects Heap</a:t>
            </a:r>
            <a:endParaRPr lang="ru-RU" sz="28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  <a:p>
            <a:pPr>
              <a:lnSpc>
                <a:spcPct val="110000"/>
              </a:lnSpc>
            </a:pPr>
            <a:endParaRPr lang="ru-RU" sz="28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="" xmlns:a16="http://schemas.microsoft.com/office/drawing/2014/main" id="{AF57D2E9-EA7E-48D5-B5FB-528ECA79B6E4}"/>
              </a:ext>
            </a:extLst>
          </p:cNvPr>
          <p:cNvSpPr txBox="1"/>
          <p:nvPr/>
        </p:nvSpPr>
        <p:spPr>
          <a:xfrm>
            <a:off x="1238005" y="1256931"/>
            <a:ext cx="996339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Поскольку </a:t>
            </a:r>
            <a:r>
              <a:rPr lang="en-US" dirty="0" smtClean="0"/>
              <a:t>Sweep </a:t>
            </a:r>
            <a:r>
              <a:rPr lang="ru-RU" dirty="0" smtClean="0"/>
              <a:t>на </a:t>
            </a:r>
            <a:r>
              <a:rPr lang="en-US" dirty="0" smtClean="0"/>
              <a:t>LOH </a:t>
            </a:r>
            <a:r>
              <a:rPr lang="ru-RU" dirty="0" smtClean="0"/>
              <a:t>не использует планирование, то:</a:t>
            </a:r>
          </a:p>
          <a:p>
            <a:endParaRPr lang="ru-RU" dirty="0" smtClean="0"/>
          </a:p>
          <a:p>
            <a:pPr marL="342900" indent="-342900">
              <a:buFont typeface="+mj-lt"/>
              <a:buAutoNum type="arabicPeriod"/>
            </a:pPr>
            <a:r>
              <a:rPr lang="ru-RU" dirty="0" smtClean="0"/>
              <a:t>Обходит кучу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 smtClean="0"/>
              <a:t>Свободные участки объединяет с состыкованными освободившимися в один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 smtClean="0"/>
              <a:t>Освободившиеся участки между занятыми – добавляет в список свободных участков.</a:t>
            </a:r>
          </a:p>
          <a:p>
            <a:pPr marL="342900" indent="-342900">
              <a:buFont typeface="+mj-lt"/>
              <a:buAutoNum type="arabicPeriod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242388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=""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15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7" name="Title 1">
            <a:extLst>
              <a:ext uri="{FF2B5EF4-FFF2-40B4-BE49-F238E27FC236}">
                <a16:creationId xmlns=""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824666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2800" b="1" dirty="0" smtClean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Sweep</a:t>
            </a:r>
          </a:p>
          <a:p>
            <a:pPr lvl="0" defTabSz="914400">
              <a:lnSpc>
                <a:spcPct val="110000"/>
              </a:lnSpc>
              <a:spcBef>
                <a:spcPts val="0"/>
              </a:spcBef>
            </a:pPr>
            <a:r>
              <a:rPr lang="en-US" sz="2000" b="1" dirty="0" smtClean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LOH</a:t>
            </a:r>
            <a:endParaRPr lang="ru-RU" sz="28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  <a:p>
            <a:pPr>
              <a:lnSpc>
                <a:spcPct val="110000"/>
              </a:lnSpc>
            </a:pPr>
            <a:endParaRPr lang="ru-RU" sz="28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graphicFrame>
        <p:nvGraphicFramePr>
          <p:cNvPr id="11" name="Table 18">
            <a:extLst>
              <a:ext uri="{FF2B5EF4-FFF2-40B4-BE49-F238E27FC236}">
                <a16:creationId xmlns="" xmlns:a16="http://schemas.microsoft.com/office/drawing/2014/main" id="{F4DC7A2D-B3B9-4C51-9544-A8A9D870D1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9294279"/>
              </p:ext>
            </p:extLst>
          </p:nvPr>
        </p:nvGraphicFramePr>
        <p:xfrm>
          <a:off x="2397428" y="2589776"/>
          <a:ext cx="1768473" cy="502844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589491">
                  <a:extLst>
                    <a:ext uri="{9D8B030D-6E8A-4147-A177-3AD203B41FA5}">
                      <a16:colId xmlns="" xmlns:a16="http://schemas.microsoft.com/office/drawing/2014/main" val="1038721869"/>
                    </a:ext>
                  </a:extLst>
                </a:gridCol>
                <a:gridCol w="589491">
                  <a:extLst>
                    <a:ext uri="{9D8B030D-6E8A-4147-A177-3AD203B41FA5}">
                      <a16:colId xmlns="" xmlns:a16="http://schemas.microsoft.com/office/drawing/2014/main" val="3308786163"/>
                    </a:ext>
                  </a:extLst>
                </a:gridCol>
                <a:gridCol w="589491">
                  <a:extLst>
                    <a:ext uri="{9D8B030D-6E8A-4147-A177-3AD203B41FA5}">
                      <a16:colId xmlns="" xmlns:a16="http://schemas.microsoft.com/office/drawing/2014/main" val="1534465781"/>
                    </a:ext>
                  </a:extLst>
                </a:gridCol>
              </a:tblGrid>
              <a:tr h="50284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058448456"/>
                  </a:ext>
                </a:extLst>
              </a:tr>
            </a:tbl>
          </a:graphicData>
        </a:graphic>
      </p:graphicFrame>
      <p:graphicFrame>
        <p:nvGraphicFramePr>
          <p:cNvPr id="14" name="Table 19">
            <a:extLst>
              <a:ext uri="{FF2B5EF4-FFF2-40B4-BE49-F238E27FC236}">
                <a16:creationId xmlns="" xmlns:a16="http://schemas.microsoft.com/office/drawing/2014/main" id="{69531647-6649-4A6F-8A4F-BC98B9714E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3849508"/>
              </p:ext>
            </p:extLst>
          </p:nvPr>
        </p:nvGraphicFramePr>
        <p:xfrm>
          <a:off x="2439014" y="4027973"/>
          <a:ext cx="1178982" cy="502844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589491">
                  <a:extLst>
                    <a:ext uri="{9D8B030D-6E8A-4147-A177-3AD203B41FA5}">
                      <a16:colId xmlns="" xmlns:a16="http://schemas.microsoft.com/office/drawing/2014/main" val="1038721869"/>
                    </a:ext>
                  </a:extLst>
                </a:gridCol>
                <a:gridCol w="589491">
                  <a:extLst>
                    <a:ext uri="{9D8B030D-6E8A-4147-A177-3AD203B41FA5}">
                      <a16:colId xmlns="" xmlns:a16="http://schemas.microsoft.com/office/drawing/2014/main" val="3308786163"/>
                    </a:ext>
                  </a:extLst>
                </a:gridCol>
              </a:tblGrid>
              <a:tr h="502844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head</a:t>
                      </a:r>
                      <a:endParaRPr 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tail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2058448456"/>
                  </a:ext>
                </a:extLst>
              </a:tr>
            </a:tbl>
          </a:graphicData>
        </a:graphic>
      </p:graphicFrame>
      <p:graphicFrame>
        <p:nvGraphicFramePr>
          <p:cNvPr id="15" name="Table 20">
            <a:extLst>
              <a:ext uri="{FF2B5EF4-FFF2-40B4-BE49-F238E27FC236}">
                <a16:creationId xmlns="" xmlns:a16="http://schemas.microsoft.com/office/drawing/2014/main" id="{840C4802-8596-46A4-ADB3-7EA2A0C47D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6217130"/>
              </p:ext>
            </p:extLst>
          </p:nvPr>
        </p:nvGraphicFramePr>
        <p:xfrm>
          <a:off x="5347926" y="4027973"/>
          <a:ext cx="1178982" cy="502844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589491">
                  <a:extLst>
                    <a:ext uri="{9D8B030D-6E8A-4147-A177-3AD203B41FA5}">
                      <a16:colId xmlns="" xmlns:a16="http://schemas.microsoft.com/office/drawing/2014/main" val="1038721869"/>
                    </a:ext>
                  </a:extLst>
                </a:gridCol>
                <a:gridCol w="589491">
                  <a:extLst>
                    <a:ext uri="{9D8B030D-6E8A-4147-A177-3AD203B41FA5}">
                      <a16:colId xmlns="" xmlns:a16="http://schemas.microsoft.com/office/drawing/2014/main" val="3308786163"/>
                    </a:ext>
                  </a:extLst>
                </a:gridCol>
              </a:tblGrid>
              <a:tr h="502844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head</a:t>
                      </a:r>
                      <a:endParaRPr 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tail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2058448456"/>
                  </a:ext>
                </a:extLst>
              </a:tr>
            </a:tbl>
          </a:graphicData>
        </a:graphic>
      </p:graphicFrame>
      <p:cxnSp>
        <p:nvCxnSpPr>
          <p:cNvPr id="17" name="Connector: Elbow 22">
            <a:extLst>
              <a:ext uri="{FF2B5EF4-FFF2-40B4-BE49-F238E27FC236}">
                <a16:creationId xmlns="" xmlns:a16="http://schemas.microsoft.com/office/drawing/2014/main" id="{B970CECB-3DBA-463D-AD6B-45DF13141BBE}"/>
              </a:ext>
            </a:extLst>
          </p:cNvPr>
          <p:cNvCxnSpPr>
            <a:cxnSpLocks/>
          </p:cNvCxnSpPr>
          <p:nvPr/>
        </p:nvCxnSpPr>
        <p:spPr>
          <a:xfrm rot="16200000" flipH="1">
            <a:off x="2257365" y="3562669"/>
            <a:ext cx="922463" cy="814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23">
            <a:extLst>
              <a:ext uri="{FF2B5EF4-FFF2-40B4-BE49-F238E27FC236}">
                <a16:creationId xmlns="" xmlns:a16="http://schemas.microsoft.com/office/drawing/2014/main" id="{2B85EF6E-6D78-4AD9-AE49-A31C1DF77621}"/>
              </a:ext>
            </a:extLst>
          </p:cNvPr>
          <p:cNvCxnSpPr>
            <a:cxnSpLocks/>
            <a:stCxn id="11" idx="2"/>
            <a:endCxn id="15" idx="0"/>
          </p:cNvCxnSpPr>
          <p:nvPr/>
        </p:nvCxnSpPr>
        <p:spPr>
          <a:xfrm rot="16200000" flipH="1">
            <a:off x="4141864" y="2232419"/>
            <a:ext cx="935353" cy="265575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27">
            <a:extLst>
              <a:ext uri="{FF2B5EF4-FFF2-40B4-BE49-F238E27FC236}">
                <a16:creationId xmlns="" xmlns:a16="http://schemas.microsoft.com/office/drawing/2014/main" id="{C2E3D20A-8C8C-4DD7-9E84-A069454B6842}"/>
              </a:ext>
            </a:extLst>
          </p:cNvPr>
          <p:cNvSpPr/>
          <p:nvPr/>
        </p:nvSpPr>
        <p:spPr>
          <a:xfrm>
            <a:off x="2204807" y="5617571"/>
            <a:ext cx="290232" cy="3693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00" dirty="0">
                <a:solidFill>
                  <a:schemeClr val="tx2">
                    <a:lumMod val="50000"/>
                  </a:schemeClr>
                </a:solidFill>
              </a:rPr>
              <a:t>undo</a:t>
            </a:r>
          </a:p>
        </p:txBody>
      </p:sp>
      <p:sp>
        <p:nvSpPr>
          <p:cNvPr id="21" name="Rectangle 28">
            <a:extLst>
              <a:ext uri="{FF2B5EF4-FFF2-40B4-BE49-F238E27FC236}">
                <a16:creationId xmlns="" xmlns:a16="http://schemas.microsoft.com/office/drawing/2014/main" id="{825D412F-4526-4A49-B93C-0482DAE84A05}"/>
              </a:ext>
            </a:extLst>
          </p:cNvPr>
          <p:cNvSpPr/>
          <p:nvPr/>
        </p:nvSpPr>
        <p:spPr>
          <a:xfrm>
            <a:off x="2478328" y="5617571"/>
            <a:ext cx="290232" cy="3693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MT</a:t>
            </a:r>
          </a:p>
        </p:txBody>
      </p:sp>
      <p:sp>
        <p:nvSpPr>
          <p:cNvPr id="22" name="Rectangle 29">
            <a:extLst>
              <a:ext uri="{FF2B5EF4-FFF2-40B4-BE49-F238E27FC236}">
                <a16:creationId xmlns="" xmlns:a16="http://schemas.microsoft.com/office/drawing/2014/main" id="{ED53B9F6-1045-47CF-AF9E-2CE271374E7C}"/>
              </a:ext>
            </a:extLst>
          </p:cNvPr>
          <p:cNvSpPr/>
          <p:nvPr/>
        </p:nvSpPr>
        <p:spPr>
          <a:xfrm>
            <a:off x="2747273" y="5617570"/>
            <a:ext cx="290232" cy="3693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050" dirty="0">
                <a:solidFill>
                  <a:schemeClr val="tx2">
                    <a:lumMod val="50000"/>
                  </a:schemeClr>
                </a:solidFill>
              </a:rPr>
              <a:t>size</a:t>
            </a:r>
          </a:p>
        </p:txBody>
      </p:sp>
      <p:sp>
        <p:nvSpPr>
          <p:cNvPr id="23" name="Rectangle 30">
            <a:extLst>
              <a:ext uri="{FF2B5EF4-FFF2-40B4-BE49-F238E27FC236}">
                <a16:creationId xmlns="" xmlns:a16="http://schemas.microsoft.com/office/drawing/2014/main" id="{23F6CD42-E86A-4AC3-8CE0-8BE426D9884F}"/>
              </a:ext>
            </a:extLst>
          </p:cNvPr>
          <p:cNvSpPr/>
          <p:nvPr/>
        </p:nvSpPr>
        <p:spPr>
          <a:xfrm>
            <a:off x="3023165" y="5617570"/>
            <a:ext cx="290232" cy="3693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4" name="Rectangle 31">
            <a:extLst>
              <a:ext uri="{FF2B5EF4-FFF2-40B4-BE49-F238E27FC236}">
                <a16:creationId xmlns="" xmlns:a16="http://schemas.microsoft.com/office/drawing/2014/main" id="{9D02686C-54C2-490E-AC8B-7E646BAD1DC6}"/>
              </a:ext>
            </a:extLst>
          </p:cNvPr>
          <p:cNvSpPr/>
          <p:nvPr/>
        </p:nvSpPr>
        <p:spPr>
          <a:xfrm>
            <a:off x="3299990" y="5617570"/>
            <a:ext cx="290232" cy="3693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5" name="Rectangle 32">
            <a:extLst>
              <a:ext uri="{FF2B5EF4-FFF2-40B4-BE49-F238E27FC236}">
                <a16:creationId xmlns="" xmlns:a16="http://schemas.microsoft.com/office/drawing/2014/main" id="{FF0246D3-6309-4CA0-89D0-A31AFAAF8D72}"/>
              </a:ext>
            </a:extLst>
          </p:cNvPr>
          <p:cNvSpPr/>
          <p:nvPr/>
        </p:nvSpPr>
        <p:spPr>
          <a:xfrm>
            <a:off x="3568935" y="5617570"/>
            <a:ext cx="964965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accent1">
                    <a:lumMod val="50000"/>
                  </a:schemeClr>
                </a:solidFill>
              </a:rPr>
              <a:t>objects</a:t>
            </a:r>
          </a:p>
        </p:txBody>
      </p:sp>
      <p:sp>
        <p:nvSpPr>
          <p:cNvPr id="26" name="Rectangle 33">
            <a:extLst>
              <a:ext uri="{FF2B5EF4-FFF2-40B4-BE49-F238E27FC236}">
                <a16:creationId xmlns="" xmlns:a16="http://schemas.microsoft.com/office/drawing/2014/main" id="{FEDC9485-A2AF-4E88-BAE2-1696962061D3}"/>
              </a:ext>
            </a:extLst>
          </p:cNvPr>
          <p:cNvSpPr/>
          <p:nvPr/>
        </p:nvSpPr>
        <p:spPr>
          <a:xfrm>
            <a:off x="1238005" y="5617569"/>
            <a:ext cx="964965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8" name="Rectangle 35">
            <a:extLst>
              <a:ext uri="{FF2B5EF4-FFF2-40B4-BE49-F238E27FC236}">
                <a16:creationId xmlns="" xmlns:a16="http://schemas.microsoft.com/office/drawing/2014/main" id="{4BD75F6A-A28A-458B-B4D0-A97268AC0C46}"/>
              </a:ext>
            </a:extLst>
          </p:cNvPr>
          <p:cNvSpPr/>
          <p:nvPr/>
        </p:nvSpPr>
        <p:spPr>
          <a:xfrm>
            <a:off x="4535354" y="5617571"/>
            <a:ext cx="290232" cy="3693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00" dirty="0">
                <a:solidFill>
                  <a:schemeClr val="tx2">
                    <a:lumMod val="50000"/>
                  </a:schemeClr>
                </a:solidFill>
              </a:rPr>
              <a:t>undo</a:t>
            </a:r>
          </a:p>
        </p:txBody>
      </p:sp>
      <p:sp>
        <p:nvSpPr>
          <p:cNvPr id="29" name="Rectangle 36">
            <a:extLst>
              <a:ext uri="{FF2B5EF4-FFF2-40B4-BE49-F238E27FC236}">
                <a16:creationId xmlns="" xmlns:a16="http://schemas.microsoft.com/office/drawing/2014/main" id="{A4BA4DC5-6A35-44CD-9E90-D2377E45F865}"/>
              </a:ext>
            </a:extLst>
          </p:cNvPr>
          <p:cNvSpPr/>
          <p:nvPr/>
        </p:nvSpPr>
        <p:spPr>
          <a:xfrm>
            <a:off x="4808875" y="5617571"/>
            <a:ext cx="290232" cy="3693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MT</a:t>
            </a:r>
          </a:p>
        </p:txBody>
      </p:sp>
      <p:sp>
        <p:nvSpPr>
          <p:cNvPr id="30" name="Rectangle 37">
            <a:extLst>
              <a:ext uri="{FF2B5EF4-FFF2-40B4-BE49-F238E27FC236}">
                <a16:creationId xmlns="" xmlns:a16="http://schemas.microsoft.com/office/drawing/2014/main" id="{BAE7122B-966C-4336-BD89-67B680F32059}"/>
              </a:ext>
            </a:extLst>
          </p:cNvPr>
          <p:cNvSpPr/>
          <p:nvPr/>
        </p:nvSpPr>
        <p:spPr>
          <a:xfrm>
            <a:off x="5077820" y="5617570"/>
            <a:ext cx="290232" cy="3693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050" dirty="0">
                <a:solidFill>
                  <a:schemeClr val="tx2">
                    <a:lumMod val="50000"/>
                  </a:schemeClr>
                </a:solidFill>
              </a:rPr>
              <a:t>size</a:t>
            </a:r>
          </a:p>
        </p:txBody>
      </p:sp>
      <p:sp>
        <p:nvSpPr>
          <p:cNvPr id="31" name="Rectangle 38">
            <a:extLst>
              <a:ext uri="{FF2B5EF4-FFF2-40B4-BE49-F238E27FC236}">
                <a16:creationId xmlns="" xmlns:a16="http://schemas.microsoft.com/office/drawing/2014/main" id="{4304E529-4AA1-46C8-8217-699A8C92122F}"/>
              </a:ext>
            </a:extLst>
          </p:cNvPr>
          <p:cNvSpPr/>
          <p:nvPr/>
        </p:nvSpPr>
        <p:spPr>
          <a:xfrm>
            <a:off x="5353712" y="5617570"/>
            <a:ext cx="290232" cy="3693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32" name="Rectangle 39">
            <a:extLst>
              <a:ext uri="{FF2B5EF4-FFF2-40B4-BE49-F238E27FC236}">
                <a16:creationId xmlns="" xmlns:a16="http://schemas.microsoft.com/office/drawing/2014/main" id="{409490CD-4C6F-4862-9CF5-B6BFE99C882B}"/>
              </a:ext>
            </a:extLst>
          </p:cNvPr>
          <p:cNvSpPr/>
          <p:nvPr/>
        </p:nvSpPr>
        <p:spPr>
          <a:xfrm>
            <a:off x="5630537" y="5617570"/>
            <a:ext cx="290232" cy="3693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33" name="Rectangle 40">
            <a:extLst>
              <a:ext uri="{FF2B5EF4-FFF2-40B4-BE49-F238E27FC236}">
                <a16:creationId xmlns="" xmlns:a16="http://schemas.microsoft.com/office/drawing/2014/main" id="{4A6A0773-71BF-410F-94E3-FE051F98E27A}"/>
              </a:ext>
            </a:extLst>
          </p:cNvPr>
          <p:cNvSpPr/>
          <p:nvPr/>
        </p:nvSpPr>
        <p:spPr>
          <a:xfrm>
            <a:off x="5899482" y="5617570"/>
            <a:ext cx="964965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accent1">
                    <a:lumMod val="50000"/>
                  </a:schemeClr>
                </a:solidFill>
              </a:rPr>
              <a:t>objects</a:t>
            </a:r>
          </a:p>
        </p:txBody>
      </p:sp>
      <p:sp>
        <p:nvSpPr>
          <p:cNvPr id="35" name="Rectangle 42">
            <a:extLst>
              <a:ext uri="{FF2B5EF4-FFF2-40B4-BE49-F238E27FC236}">
                <a16:creationId xmlns="" xmlns:a16="http://schemas.microsoft.com/office/drawing/2014/main" id="{D793E7DA-E75A-4145-B4D2-30A1C7E9E5C8}"/>
              </a:ext>
            </a:extLst>
          </p:cNvPr>
          <p:cNvSpPr/>
          <p:nvPr/>
        </p:nvSpPr>
        <p:spPr>
          <a:xfrm>
            <a:off x="6864447" y="5617570"/>
            <a:ext cx="290232" cy="3693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00" dirty="0">
                <a:solidFill>
                  <a:schemeClr val="tx2">
                    <a:lumMod val="50000"/>
                  </a:schemeClr>
                </a:solidFill>
              </a:rPr>
              <a:t>undo</a:t>
            </a:r>
          </a:p>
        </p:txBody>
      </p:sp>
      <p:sp>
        <p:nvSpPr>
          <p:cNvPr id="36" name="Rectangle 43">
            <a:extLst>
              <a:ext uri="{FF2B5EF4-FFF2-40B4-BE49-F238E27FC236}">
                <a16:creationId xmlns="" xmlns:a16="http://schemas.microsoft.com/office/drawing/2014/main" id="{41B6C9BA-D957-4BB1-8CD1-0FD9EEA976D8}"/>
              </a:ext>
            </a:extLst>
          </p:cNvPr>
          <p:cNvSpPr/>
          <p:nvPr/>
        </p:nvSpPr>
        <p:spPr>
          <a:xfrm>
            <a:off x="7137968" y="5617570"/>
            <a:ext cx="290232" cy="3693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MT</a:t>
            </a:r>
          </a:p>
        </p:txBody>
      </p:sp>
      <p:sp>
        <p:nvSpPr>
          <p:cNvPr id="37" name="Rectangle 44">
            <a:extLst>
              <a:ext uri="{FF2B5EF4-FFF2-40B4-BE49-F238E27FC236}">
                <a16:creationId xmlns="" xmlns:a16="http://schemas.microsoft.com/office/drawing/2014/main" id="{86E4DB6D-DCAB-455D-88A4-B88455AC7D8A}"/>
              </a:ext>
            </a:extLst>
          </p:cNvPr>
          <p:cNvSpPr/>
          <p:nvPr/>
        </p:nvSpPr>
        <p:spPr>
          <a:xfrm>
            <a:off x="7406913" y="5617569"/>
            <a:ext cx="290232" cy="3693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050" dirty="0">
                <a:solidFill>
                  <a:schemeClr val="tx2">
                    <a:lumMod val="50000"/>
                  </a:schemeClr>
                </a:solidFill>
              </a:rPr>
              <a:t>size</a:t>
            </a:r>
          </a:p>
        </p:txBody>
      </p:sp>
      <p:sp>
        <p:nvSpPr>
          <p:cNvPr id="38" name="Rectangle 45">
            <a:extLst>
              <a:ext uri="{FF2B5EF4-FFF2-40B4-BE49-F238E27FC236}">
                <a16:creationId xmlns="" xmlns:a16="http://schemas.microsoft.com/office/drawing/2014/main" id="{F4464AEC-3AC7-423D-A397-346EB282C522}"/>
              </a:ext>
            </a:extLst>
          </p:cNvPr>
          <p:cNvSpPr/>
          <p:nvPr/>
        </p:nvSpPr>
        <p:spPr>
          <a:xfrm>
            <a:off x="7682805" y="5617569"/>
            <a:ext cx="290232" cy="3693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39" name="Rectangle 46">
            <a:extLst>
              <a:ext uri="{FF2B5EF4-FFF2-40B4-BE49-F238E27FC236}">
                <a16:creationId xmlns="" xmlns:a16="http://schemas.microsoft.com/office/drawing/2014/main" id="{F2A0B44E-62B5-4515-8AB3-F7C80CF82172}"/>
              </a:ext>
            </a:extLst>
          </p:cNvPr>
          <p:cNvSpPr/>
          <p:nvPr/>
        </p:nvSpPr>
        <p:spPr>
          <a:xfrm>
            <a:off x="7959630" y="5617569"/>
            <a:ext cx="290232" cy="3693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40" name="Rectangle 47">
            <a:extLst>
              <a:ext uri="{FF2B5EF4-FFF2-40B4-BE49-F238E27FC236}">
                <a16:creationId xmlns="" xmlns:a16="http://schemas.microsoft.com/office/drawing/2014/main" id="{E12D4BC7-4680-4C51-A925-59BFBB9EA793}"/>
              </a:ext>
            </a:extLst>
          </p:cNvPr>
          <p:cNvSpPr/>
          <p:nvPr/>
        </p:nvSpPr>
        <p:spPr>
          <a:xfrm>
            <a:off x="8228575" y="5617569"/>
            <a:ext cx="964965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accent1">
                    <a:lumMod val="50000"/>
                  </a:schemeClr>
                </a:solidFill>
              </a:rPr>
              <a:t>objects</a:t>
            </a:r>
          </a:p>
        </p:txBody>
      </p:sp>
      <p:cxnSp>
        <p:nvCxnSpPr>
          <p:cNvPr id="41" name="Straight Connector 48">
            <a:extLst>
              <a:ext uri="{FF2B5EF4-FFF2-40B4-BE49-F238E27FC236}">
                <a16:creationId xmlns="" xmlns:a16="http://schemas.microsoft.com/office/drawing/2014/main" id="{82405D54-EAB6-4F45-B984-712784AE827C}"/>
              </a:ext>
            </a:extLst>
          </p:cNvPr>
          <p:cNvCxnSpPr/>
          <p:nvPr/>
        </p:nvCxnSpPr>
        <p:spPr>
          <a:xfrm>
            <a:off x="2202970" y="5617569"/>
            <a:ext cx="0" cy="36933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9">
            <a:extLst>
              <a:ext uri="{FF2B5EF4-FFF2-40B4-BE49-F238E27FC236}">
                <a16:creationId xmlns="" xmlns:a16="http://schemas.microsoft.com/office/drawing/2014/main" id="{98E163C4-883E-4ABD-B430-8585FFA2B77C}"/>
              </a:ext>
            </a:extLst>
          </p:cNvPr>
          <p:cNvCxnSpPr/>
          <p:nvPr/>
        </p:nvCxnSpPr>
        <p:spPr>
          <a:xfrm>
            <a:off x="4536595" y="5617569"/>
            <a:ext cx="0" cy="36933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50">
            <a:extLst>
              <a:ext uri="{FF2B5EF4-FFF2-40B4-BE49-F238E27FC236}">
                <a16:creationId xmlns="" xmlns:a16="http://schemas.microsoft.com/office/drawing/2014/main" id="{7C7FA725-20E4-4604-AAB0-91947EC66657}"/>
              </a:ext>
            </a:extLst>
          </p:cNvPr>
          <p:cNvCxnSpPr/>
          <p:nvPr/>
        </p:nvCxnSpPr>
        <p:spPr>
          <a:xfrm>
            <a:off x="6862379" y="5617569"/>
            <a:ext cx="0" cy="36933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4" name="Connector: Elbow 51">
            <a:extLst>
              <a:ext uri="{FF2B5EF4-FFF2-40B4-BE49-F238E27FC236}">
                <a16:creationId xmlns="" xmlns:a16="http://schemas.microsoft.com/office/drawing/2014/main" id="{C0C32572-93D5-478D-8D10-0DC82395B760}"/>
              </a:ext>
            </a:extLst>
          </p:cNvPr>
          <p:cNvCxnSpPr>
            <a:stCxn id="23" idx="2"/>
            <a:endCxn id="29" idx="2"/>
          </p:cNvCxnSpPr>
          <p:nvPr/>
        </p:nvCxnSpPr>
        <p:spPr>
          <a:xfrm rot="16200000" flipH="1">
            <a:off x="4061136" y="5094047"/>
            <a:ext cx="1" cy="1785710"/>
          </a:xfrm>
          <a:prstGeom prst="bentConnector3">
            <a:avLst>
              <a:gd name="adj1" fmla="val 2286010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Left Brace 53">
            <a:extLst>
              <a:ext uri="{FF2B5EF4-FFF2-40B4-BE49-F238E27FC236}">
                <a16:creationId xmlns="" xmlns:a16="http://schemas.microsoft.com/office/drawing/2014/main" id="{B8BC068A-994D-4386-8BD4-36C6619C1F8A}"/>
              </a:ext>
            </a:extLst>
          </p:cNvPr>
          <p:cNvSpPr/>
          <p:nvPr/>
        </p:nvSpPr>
        <p:spPr>
          <a:xfrm rot="5400000">
            <a:off x="2822119" y="4717048"/>
            <a:ext cx="127639" cy="1365941"/>
          </a:xfrm>
          <a:prstGeom prst="leftBrace">
            <a:avLst>
              <a:gd name="adj1" fmla="val 73274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Left Brace 54">
            <a:extLst>
              <a:ext uri="{FF2B5EF4-FFF2-40B4-BE49-F238E27FC236}">
                <a16:creationId xmlns="" xmlns:a16="http://schemas.microsoft.com/office/drawing/2014/main" id="{605C7A8D-A6FB-4554-BFDF-9AF081B5EEC7}"/>
              </a:ext>
            </a:extLst>
          </p:cNvPr>
          <p:cNvSpPr/>
          <p:nvPr/>
        </p:nvSpPr>
        <p:spPr>
          <a:xfrm rot="5400000">
            <a:off x="5160234" y="4717047"/>
            <a:ext cx="127639" cy="1365941"/>
          </a:xfrm>
          <a:prstGeom prst="leftBrace">
            <a:avLst>
              <a:gd name="adj1" fmla="val 73274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Left Brace 55">
            <a:extLst>
              <a:ext uri="{FF2B5EF4-FFF2-40B4-BE49-F238E27FC236}">
                <a16:creationId xmlns="" xmlns:a16="http://schemas.microsoft.com/office/drawing/2014/main" id="{88506777-B04F-474C-B07B-6568A4744EB1}"/>
              </a:ext>
            </a:extLst>
          </p:cNvPr>
          <p:cNvSpPr/>
          <p:nvPr/>
        </p:nvSpPr>
        <p:spPr>
          <a:xfrm rot="5400000">
            <a:off x="7481530" y="4717047"/>
            <a:ext cx="127639" cy="1365941"/>
          </a:xfrm>
          <a:prstGeom prst="leftBrace">
            <a:avLst>
              <a:gd name="adj1" fmla="val 73274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Connector: Elbow 56">
            <a:extLst>
              <a:ext uri="{FF2B5EF4-FFF2-40B4-BE49-F238E27FC236}">
                <a16:creationId xmlns="" xmlns:a16="http://schemas.microsoft.com/office/drawing/2014/main" id="{A9D44C12-FAFE-494D-974D-579B38A01F08}"/>
              </a:ext>
            </a:extLst>
          </p:cNvPr>
          <p:cNvCxnSpPr>
            <a:cxnSpLocks/>
            <a:endCxn id="21" idx="0"/>
          </p:cNvCxnSpPr>
          <p:nvPr/>
        </p:nvCxnSpPr>
        <p:spPr>
          <a:xfrm rot="5400000">
            <a:off x="2175561" y="4975266"/>
            <a:ext cx="1090188" cy="194422"/>
          </a:xfrm>
          <a:prstGeom prst="bentConnector3">
            <a:avLst/>
          </a:prstGeom>
          <a:ln>
            <a:prstDash val="lg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Connector: Elbow 57">
            <a:extLst>
              <a:ext uri="{FF2B5EF4-FFF2-40B4-BE49-F238E27FC236}">
                <a16:creationId xmlns="" xmlns:a16="http://schemas.microsoft.com/office/drawing/2014/main" id="{294A5AF1-C4E1-4185-87E6-8A30CC2C9C5A}"/>
              </a:ext>
            </a:extLst>
          </p:cNvPr>
          <p:cNvCxnSpPr>
            <a:cxnSpLocks/>
            <a:endCxn id="29" idx="0"/>
          </p:cNvCxnSpPr>
          <p:nvPr/>
        </p:nvCxnSpPr>
        <p:spPr>
          <a:xfrm>
            <a:off x="3345232" y="5053881"/>
            <a:ext cx="1608759" cy="563690"/>
          </a:xfrm>
          <a:prstGeom prst="bentConnector2">
            <a:avLst/>
          </a:prstGeom>
          <a:ln>
            <a:prstDash val="lg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58">
            <a:extLst>
              <a:ext uri="{FF2B5EF4-FFF2-40B4-BE49-F238E27FC236}">
                <a16:creationId xmlns="" xmlns:a16="http://schemas.microsoft.com/office/drawing/2014/main" id="{0ED9A730-34F6-4B26-B856-B87238B4DB08}"/>
              </a:ext>
            </a:extLst>
          </p:cNvPr>
          <p:cNvCxnSpPr>
            <a:cxnSpLocks/>
          </p:cNvCxnSpPr>
          <p:nvPr/>
        </p:nvCxnSpPr>
        <p:spPr>
          <a:xfrm flipV="1">
            <a:off x="3345232" y="4540925"/>
            <a:ext cx="0" cy="512956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Connector: Elbow 59">
            <a:extLst>
              <a:ext uri="{FF2B5EF4-FFF2-40B4-BE49-F238E27FC236}">
                <a16:creationId xmlns="" xmlns:a16="http://schemas.microsoft.com/office/drawing/2014/main" id="{48949C68-91F7-4CCD-9ECB-60144808BC1F}"/>
              </a:ext>
            </a:extLst>
          </p:cNvPr>
          <p:cNvCxnSpPr>
            <a:cxnSpLocks/>
            <a:endCxn id="36" idx="0"/>
          </p:cNvCxnSpPr>
          <p:nvPr/>
        </p:nvCxnSpPr>
        <p:spPr>
          <a:xfrm>
            <a:off x="5654185" y="4998426"/>
            <a:ext cx="1628899" cy="619144"/>
          </a:xfrm>
          <a:prstGeom prst="bentConnector2">
            <a:avLst/>
          </a:prstGeom>
          <a:ln>
            <a:prstDash val="lg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60">
            <a:extLst>
              <a:ext uri="{FF2B5EF4-FFF2-40B4-BE49-F238E27FC236}">
                <a16:creationId xmlns="" xmlns:a16="http://schemas.microsoft.com/office/drawing/2014/main" id="{C6170748-E9BA-416B-A075-7542B8399181}"/>
              </a:ext>
            </a:extLst>
          </p:cNvPr>
          <p:cNvCxnSpPr>
            <a:cxnSpLocks/>
          </p:cNvCxnSpPr>
          <p:nvPr/>
        </p:nvCxnSpPr>
        <p:spPr>
          <a:xfrm flipV="1">
            <a:off x="5643996" y="4540925"/>
            <a:ext cx="0" cy="457501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61">
            <a:extLst>
              <a:ext uri="{FF2B5EF4-FFF2-40B4-BE49-F238E27FC236}">
                <a16:creationId xmlns="" xmlns:a16="http://schemas.microsoft.com/office/drawing/2014/main" id="{1863ECFA-9432-4750-91E2-D5E454C6A602}"/>
              </a:ext>
            </a:extLst>
          </p:cNvPr>
          <p:cNvCxnSpPr>
            <a:cxnSpLocks/>
          </p:cNvCxnSpPr>
          <p:nvPr/>
        </p:nvCxnSpPr>
        <p:spPr>
          <a:xfrm flipV="1">
            <a:off x="6217972" y="4540925"/>
            <a:ext cx="0" cy="256478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62">
            <a:extLst>
              <a:ext uri="{FF2B5EF4-FFF2-40B4-BE49-F238E27FC236}">
                <a16:creationId xmlns="" xmlns:a16="http://schemas.microsoft.com/office/drawing/2014/main" id="{23BB313C-76B8-490D-A908-70D365C8BB4F}"/>
              </a:ext>
            </a:extLst>
          </p:cNvPr>
          <p:cNvCxnSpPr>
            <a:cxnSpLocks/>
          </p:cNvCxnSpPr>
          <p:nvPr/>
        </p:nvCxnSpPr>
        <p:spPr>
          <a:xfrm flipH="1">
            <a:off x="6217972" y="4797403"/>
            <a:ext cx="1334057" cy="0"/>
          </a:xfrm>
          <a:prstGeom prst="line">
            <a:avLst/>
          </a:prstGeom>
          <a:ln>
            <a:prstDash val="lgDash"/>
            <a:headEnd type="arrow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Rectangle 64">
            <a:extLst>
              <a:ext uri="{FF2B5EF4-FFF2-40B4-BE49-F238E27FC236}">
                <a16:creationId xmlns="" xmlns:a16="http://schemas.microsoft.com/office/drawing/2014/main" id="{CAF21C36-274E-4236-A4A9-AFF2556EAC7D}"/>
              </a:ext>
            </a:extLst>
          </p:cNvPr>
          <p:cNvSpPr/>
          <p:nvPr/>
        </p:nvSpPr>
        <p:spPr>
          <a:xfrm>
            <a:off x="9204241" y="5617570"/>
            <a:ext cx="290232" cy="3693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00" dirty="0">
                <a:solidFill>
                  <a:schemeClr val="tx2">
                    <a:lumMod val="50000"/>
                  </a:schemeClr>
                </a:solidFill>
              </a:rPr>
              <a:t>undo</a:t>
            </a:r>
          </a:p>
        </p:txBody>
      </p:sp>
      <p:sp>
        <p:nvSpPr>
          <p:cNvPr id="57" name="Rectangle 65">
            <a:extLst>
              <a:ext uri="{FF2B5EF4-FFF2-40B4-BE49-F238E27FC236}">
                <a16:creationId xmlns="" xmlns:a16="http://schemas.microsoft.com/office/drawing/2014/main" id="{DF1DF376-206F-4833-8CD7-BB650D386D86}"/>
              </a:ext>
            </a:extLst>
          </p:cNvPr>
          <p:cNvSpPr/>
          <p:nvPr/>
        </p:nvSpPr>
        <p:spPr>
          <a:xfrm>
            <a:off x="9477762" y="5617570"/>
            <a:ext cx="290232" cy="3693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MT</a:t>
            </a:r>
          </a:p>
        </p:txBody>
      </p:sp>
      <p:sp>
        <p:nvSpPr>
          <p:cNvPr id="58" name="Rectangle 66">
            <a:extLst>
              <a:ext uri="{FF2B5EF4-FFF2-40B4-BE49-F238E27FC236}">
                <a16:creationId xmlns="" xmlns:a16="http://schemas.microsoft.com/office/drawing/2014/main" id="{628526AE-CC68-4947-B984-C3439F56164C}"/>
              </a:ext>
            </a:extLst>
          </p:cNvPr>
          <p:cNvSpPr/>
          <p:nvPr/>
        </p:nvSpPr>
        <p:spPr>
          <a:xfrm>
            <a:off x="9746707" y="5617569"/>
            <a:ext cx="290232" cy="3693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050" dirty="0">
                <a:solidFill>
                  <a:schemeClr val="tx2">
                    <a:lumMod val="50000"/>
                  </a:schemeClr>
                </a:solidFill>
              </a:rPr>
              <a:t>size</a:t>
            </a:r>
          </a:p>
        </p:txBody>
      </p:sp>
      <p:sp>
        <p:nvSpPr>
          <p:cNvPr id="59" name="Rectangle 67">
            <a:extLst>
              <a:ext uri="{FF2B5EF4-FFF2-40B4-BE49-F238E27FC236}">
                <a16:creationId xmlns="" xmlns:a16="http://schemas.microsoft.com/office/drawing/2014/main" id="{C1229A72-6480-4A92-AB3A-50CCF9508FC9}"/>
              </a:ext>
            </a:extLst>
          </p:cNvPr>
          <p:cNvSpPr/>
          <p:nvPr/>
        </p:nvSpPr>
        <p:spPr>
          <a:xfrm>
            <a:off x="10022599" y="5617569"/>
            <a:ext cx="290232" cy="3693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60" name="Rectangle 68">
            <a:extLst>
              <a:ext uri="{FF2B5EF4-FFF2-40B4-BE49-F238E27FC236}">
                <a16:creationId xmlns="" xmlns:a16="http://schemas.microsoft.com/office/drawing/2014/main" id="{1F25F874-8AFE-42F9-91D9-A2359B094926}"/>
              </a:ext>
            </a:extLst>
          </p:cNvPr>
          <p:cNvSpPr/>
          <p:nvPr/>
        </p:nvSpPr>
        <p:spPr>
          <a:xfrm>
            <a:off x="10299424" y="5617569"/>
            <a:ext cx="290232" cy="3693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61" name="Rectangle 69">
            <a:extLst>
              <a:ext uri="{FF2B5EF4-FFF2-40B4-BE49-F238E27FC236}">
                <a16:creationId xmlns="" xmlns:a16="http://schemas.microsoft.com/office/drawing/2014/main" id="{92658ACC-E9FE-44A5-BEF4-0D48E7BC4808}"/>
              </a:ext>
            </a:extLst>
          </p:cNvPr>
          <p:cNvSpPr/>
          <p:nvPr/>
        </p:nvSpPr>
        <p:spPr>
          <a:xfrm>
            <a:off x="10568369" y="5617569"/>
            <a:ext cx="964965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accent1">
                    <a:lumMod val="50000"/>
                  </a:schemeClr>
                </a:solidFill>
              </a:rPr>
              <a:t>objects</a:t>
            </a:r>
          </a:p>
        </p:txBody>
      </p:sp>
      <p:cxnSp>
        <p:nvCxnSpPr>
          <p:cNvPr id="62" name="Connector: Elbow 70">
            <a:extLst>
              <a:ext uri="{FF2B5EF4-FFF2-40B4-BE49-F238E27FC236}">
                <a16:creationId xmlns="" xmlns:a16="http://schemas.microsoft.com/office/drawing/2014/main" id="{4F6A0641-D4A3-4853-B0F4-057CA5A17F32}"/>
              </a:ext>
            </a:extLst>
          </p:cNvPr>
          <p:cNvCxnSpPr/>
          <p:nvPr/>
        </p:nvCxnSpPr>
        <p:spPr>
          <a:xfrm rot="16200000" flipH="1">
            <a:off x="11065513" y="5094046"/>
            <a:ext cx="1" cy="1785710"/>
          </a:xfrm>
          <a:prstGeom prst="bentConnector3">
            <a:avLst>
              <a:gd name="adj1" fmla="val 2286010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Left Brace 71">
            <a:extLst>
              <a:ext uri="{FF2B5EF4-FFF2-40B4-BE49-F238E27FC236}">
                <a16:creationId xmlns="" xmlns:a16="http://schemas.microsoft.com/office/drawing/2014/main" id="{00E34650-1CE8-4872-834E-DFDB4D6E9B50}"/>
              </a:ext>
            </a:extLst>
          </p:cNvPr>
          <p:cNvSpPr/>
          <p:nvPr/>
        </p:nvSpPr>
        <p:spPr>
          <a:xfrm rot="5400000">
            <a:off x="9828003" y="4723258"/>
            <a:ext cx="127639" cy="1365941"/>
          </a:xfrm>
          <a:prstGeom prst="leftBrace">
            <a:avLst>
              <a:gd name="adj1" fmla="val 73274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4" name="Table 72">
            <a:extLst>
              <a:ext uri="{FF2B5EF4-FFF2-40B4-BE49-F238E27FC236}">
                <a16:creationId xmlns="" xmlns:a16="http://schemas.microsoft.com/office/drawing/2014/main" id="{C2360658-C8AE-4F7E-A6DE-9CA44318F4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7550889"/>
              </p:ext>
            </p:extLst>
          </p:nvPr>
        </p:nvGraphicFramePr>
        <p:xfrm>
          <a:off x="2044847" y="933151"/>
          <a:ext cx="2669523" cy="771034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889841">
                  <a:extLst>
                    <a:ext uri="{9D8B030D-6E8A-4147-A177-3AD203B41FA5}">
                      <a16:colId xmlns="" xmlns:a16="http://schemas.microsoft.com/office/drawing/2014/main" val="1038721869"/>
                    </a:ext>
                  </a:extLst>
                </a:gridCol>
                <a:gridCol w="889841">
                  <a:extLst>
                    <a:ext uri="{9D8B030D-6E8A-4147-A177-3AD203B41FA5}">
                      <a16:colId xmlns="" xmlns:a16="http://schemas.microsoft.com/office/drawing/2014/main" val="3308786163"/>
                    </a:ext>
                  </a:extLst>
                </a:gridCol>
                <a:gridCol w="889841">
                  <a:extLst>
                    <a:ext uri="{9D8B030D-6E8A-4147-A177-3AD203B41FA5}">
                      <a16:colId xmlns="" xmlns:a16="http://schemas.microsoft.com/office/drawing/2014/main" val="1534465781"/>
                    </a:ext>
                  </a:extLst>
                </a:gridCol>
              </a:tblGrid>
              <a:tr h="771034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gen0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gen1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gen2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2058448456"/>
                  </a:ext>
                </a:extLst>
              </a:tr>
            </a:tbl>
          </a:graphicData>
        </a:graphic>
      </p:graphicFrame>
      <p:cxnSp>
        <p:nvCxnSpPr>
          <p:cNvPr id="65" name="Connector: Elbow 73">
            <a:extLst>
              <a:ext uri="{FF2B5EF4-FFF2-40B4-BE49-F238E27FC236}">
                <a16:creationId xmlns="" xmlns:a16="http://schemas.microsoft.com/office/drawing/2014/main" id="{99A5421C-C889-41D7-9964-3F8D0AF044A0}"/>
              </a:ext>
            </a:extLst>
          </p:cNvPr>
          <p:cNvCxnSpPr>
            <a:cxnSpLocks/>
            <a:stCxn id="67" idx="2"/>
            <a:endCxn id="68" idx="0"/>
          </p:cNvCxnSpPr>
          <p:nvPr/>
        </p:nvCxnSpPr>
        <p:spPr>
          <a:xfrm rot="5400000">
            <a:off x="3031902" y="1354410"/>
            <a:ext cx="895696" cy="157503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="" xmlns:a16="http://schemas.microsoft.com/office/drawing/2014/main" id="{4DDCAA8D-8E9D-4366-ACEF-4E79140525BD}"/>
              </a:ext>
            </a:extLst>
          </p:cNvPr>
          <p:cNvSpPr txBox="1"/>
          <p:nvPr/>
        </p:nvSpPr>
        <p:spPr>
          <a:xfrm>
            <a:off x="1531291" y="2674923"/>
            <a:ext cx="7453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buckets</a:t>
            </a:r>
          </a:p>
        </p:txBody>
      </p:sp>
      <p:sp>
        <p:nvSpPr>
          <p:cNvPr id="67" name="Прямоугольник 66"/>
          <p:cNvSpPr/>
          <p:nvPr/>
        </p:nvSpPr>
        <p:spPr>
          <a:xfrm>
            <a:off x="3820160" y="933151"/>
            <a:ext cx="894210" cy="76092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8" name="Прямоугольник 67"/>
          <p:cNvSpPr/>
          <p:nvPr/>
        </p:nvSpPr>
        <p:spPr>
          <a:xfrm>
            <a:off x="2397429" y="2589773"/>
            <a:ext cx="589612" cy="49439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66131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=""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16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7" name="Title 1">
            <a:extLst>
              <a:ext uri="{FF2B5EF4-FFF2-40B4-BE49-F238E27FC236}">
                <a16:creationId xmlns=""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824666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2800" b="1" dirty="0" smtClean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Compact</a:t>
            </a:r>
          </a:p>
          <a:p>
            <a:pPr lvl="0" defTabSz="914400">
              <a:lnSpc>
                <a:spcPct val="110000"/>
              </a:lnSpc>
              <a:spcBef>
                <a:spcPts val="0"/>
              </a:spcBef>
            </a:pPr>
            <a:r>
              <a:rPr lang="en-US" sz="2000" b="1" dirty="0" smtClean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Small </a:t>
            </a:r>
            <a:r>
              <a:rPr lang="en-US" sz="2000" b="1" smtClean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Objects Heap</a:t>
            </a:r>
            <a:endParaRPr lang="ru-RU" sz="28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  <a:p>
            <a:pPr>
              <a:lnSpc>
                <a:spcPct val="110000"/>
              </a:lnSpc>
            </a:pPr>
            <a:endParaRPr lang="ru-RU" sz="28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AF57D2E9-EA7E-48D5-B5FB-528ECA79B6E4}"/>
              </a:ext>
            </a:extLst>
          </p:cNvPr>
          <p:cNvSpPr txBox="1"/>
          <p:nvPr/>
        </p:nvSpPr>
        <p:spPr>
          <a:xfrm>
            <a:off x="1238005" y="1459934"/>
            <a:ext cx="99633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romanUcPeriod"/>
            </a:pPr>
            <a:r>
              <a:rPr lang="ru-RU" sz="2000" dirty="0" smtClean="0"/>
              <a:t>Если </a:t>
            </a:r>
            <a:r>
              <a:rPr lang="ru-RU" sz="2000" dirty="0" smtClean="0"/>
              <a:t>необходимо, создается новый </a:t>
            </a:r>
            <a:r>
              <a:rPr lang="ru-RU" sz="2000" dirty="0" err="1" smtClean="0"/>
              <a:t>эфимерный</a:t>
            </a:r>
            <a:r>
              <a:rPr lang="ru-RU" sz="2000" dirty="0" smtClean="0"/>
              <a:t> </a:t>
            </a:r>
            <a:r>
              <a:rPr lang="ru-RU" sz="2000" dirty="0" smtClean="0"/>
              <a:t>сегмент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267931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=""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17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7" name="Title 1">
            <a:extLst>
              <a:ext uri="{FF2B5EF4-FFF2-40B4-BE49-F238E27FC236}">
                <a16:creationId xmlns=""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824666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2800" b="1" dirty="0" smtClean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Compact</a:t>
            </a:r>
          </a:p>
          <a:p>
            <a:pPr lvl="0" defTabSz="914400">
              <a:lnSpc>
                <a:spcPct val="110000"/>
              </a:lnSpc>
              <a:spcBef>
                <a:spcPts val="0"/>
              </a:spcBef>
            </a:pPr>
            <a:r>
              <a:rPr lang="en-US" sz="2000" b="1" dirty="0" smtClean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Small </a:t>
            </a:r>
            <a:r>
              <a:rPr lang="en-US" sz="2000" b="1" smtClean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Objects Heap</a:t>
            </a:r>
            <a:endParaRPr lang="ru-RU" sz="28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  <a:p>
            <a:pPr>
              <a:lnSpc>
                <a:spcPct val="110000"/>
              </a:lnSpc>
            </a:pPr>
            <a:endParaRPr lang="ru-RU" sz="28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AF57D2E9-EA7E-48D5-B5FB-528ECA79B6E4}"/>
              </a:ext>
            </a:extLst>
          </p:cNvPr>
          <p:cNvSpPr txBox="1"/>
          <p:nvPr/>
        </p:nvSpPr>
        <p:spPr>
          <a:xfrm>
            <a:off x="1238005" y="1459934"/>
            <a:ext cx="996339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indent="-400050">
              <a:buFont typeface="+mj-lt"/>
              <a:buAutoNum type="romanUcPeriod"/>
            </a:pPr>
            <a:r>
              <a:rPr lang="ru-RU" sz="2000" dirty="0">
                <a:solidFill>
                  <a:schemeClr val="bg1">
                    <a:lumMod val="65000"/>
                  </a:schemeClr>
                </a:solidFill>
              </a:rPr>
              <a:t>Если необходимо, создается новый </a:t>
            </a:r>
            <a:r>
              <a:rPr lang="ru-RU" sz="2000" dirty="0" err="1">
                <a:solidFill>
                  <a:schemeClr val="bg1">
                    <a:lumMod val="65000"/>
                  </a:schemeClr>
                </a:solidFill>
              </a:rPr>
              <a:t>эфимерный</a:t>
            </a:r>
            <a:r>
              <a:rPr lang="ru-RU" sz="2000" dirty="0">
                <a:solidFill>
                  <a:schemeClr val="bg1">
                    <a:lumMod val="65000"/>
                  </a:schemeClr>
                </a:solidFill>
              </a:rPr>
              <a:t> сегмент</a:t>
            </a:r>
          </a:p>
          <a:p>
            <a:pPr marL="400050" indent="-400050">
              <a:buFont typeface="+mj-lt"/>
              <a:buAutoNum type="romanUcPeriod"/>
            </a:pPr>
            <a:r>
              <a:rPr lang="ru-RU" sz="2000" dirty="0" smtClean="0"/>
              <a:t>Если </a:t>
            </a:r>
            <a:r>
              <a:rPr lang="ru-RU" sz="2000" dirty="0" smtClean="0"/>
              <a:t>фаза планирования решила, что после сжатия места под </a:t>
            </a:r>
            <a:r>
              <a:rPr lang="en-US" sz="2000" dirty="0" smtClean="0"/>
              <a:t>Gen0 </a:t>
            </a:r>
            <a:r>
              <a:rPr lang="ru-RU" sz="2000" dirty="0" smtClean="0"/>
              <a:t>будет мало, создаем новый сегмент (резерв, </a:t>
            </a:r>
            <a:r>
              <a:rPr lang="ru-RU" sz="2000" dirty="0" err="1" smtClean="0"/>
              <a:t>коммит</a:t>
            </a:r>
            <a:r>
              <a:rPr lang="ru-RU" sz="2000" dirty="0" smtClean="0"/>
              <a:t> его части, размещение </a:t>
            </a:r>
            <a:r>
              <a:rPr lang="en-US" sz="2000" dirty="0" err="1" smtClean="0"/>
              <a:t>alloc</a:t>
            </a:r>
            <a:r>
              <a:rPr lang="en-US" sz="2000" dirty="0" smtClean="0"/>
              <a:t> context, </a:t>
            </a:r>
            <a:r>
              <a:rPr lang="ru-RU" sz="2000" dirty="0" smtClean="0"/>
              <a:t>встраивание в общий </a:t>
            </a:r>
            <a:r>
              <a:rPr lang="en-US" sz="2000" dirty="0" smtClean="0"/>
              <a:t>chain</a:t>
            </a:r>
            <a:r>
              <a:rPr lang="en-US" sz="2000" dirty="0" smtClean="0"/>
              <a:t>)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593300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=""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18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7" name="Title 1">
            <a:extLst>
              <a:ext uri="{FF2B5EF4-FFF2-40B4-BE49-F238E27FC236}">
                <a16:creationId xmlns=""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824666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2800" b="1" dirty="0" smtClean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Compact</a:t>
            </a:r>
          </a:p>
          <a:p>
            <a:pPr lvl="0" defTabSz="914400">
              <a:lnSpc>
                <a:spcPct val="110000"/>
              </a:lnSpc>
              <a:spcBef>
                <a:spcPts val="0"/>
              </a:spcBef>
            </a:pPr>
            <a:r>
              <a:rPr lang="en-US" sz="2000" b="1" dirty="0" smtClean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Small </a:t>
            </a:r>
            <a:r>
              <a:rPr lang="en-US" sz="2000" b="1" smtClean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Objects Heap</a:t>
            </a:r>
            <a:endParaRPr lang="ru-RU" sz="28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  <a:p>
            <a:pPr>
              <a:lnSpc>
                <a:spcPct val="110000"/>
              </a:lnSpc>
            </a:pPr>
            <a:endParaRPr lang="ru-RU" sz="28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AF57D2E9-EA7E-48D5-B5FB-528ECA79B6E4}"/>
              </a:ext>
            </a:extLst>
          </p:cNvPr>
          <p:cNvSpPr txBox="1"/>
          <p:nvPr/>
        </p:nvSpPr>
        <p:spPr>
          <a:xfrm>
            <a:off x="1238005" y="1459934"/>
            <a:ext cx="996339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indent="-400050">
              <a:buFont typeface="+mj-lt"/>
              <a:buAutoNum type="romanUcPeriod"/>
            </a:pPr>
            <a:r>
              <a:rPr lang="ru-RU" sz="2000" dirty="0">
                <a:solidFill>
                  <a:schemeClr val="bg1">
                    <a:lumMod val="65000"/>
                  </a:schemeClr>
                </a:solidFill>
              </a:rPr>
              <a:t>Если необходимо, создается новый </a:t>
            </a:r>
            <a:r>
              <a:rPr lang="ru-RU" sz="2000" dirty="0" err="1">
                <a:solidFill>
                  <a:schemeClr val="bg1">
                    <a:lumMod val="65000"/>
                  </a:schemeClr>
                </a:solidFill>
              </a:rPr>
              <a:t>эфимерный</a:t>
            </a:r>
            <a:r>
              <a:rPr lang="ru-RU" sz="2000" dirty="0">
                <a:solidFill>
                  <a:schemeClr val="bg1">
                    <a:lumMod val="65000"/>
                  </a:schemeClr>
                </a:solidFill>
              </a:rPr>
              <a:t> сегмент</a:t>
            </a:r>
          </a:p>
          <a:p>
            <a:pPr marL="400050" indent="-400050">
              <a:buFont typeface="+mj-lt"/>
              <a:buAutoNum type="romanUcPeriod"/>
            </a:pPr>
            <a:r>
              <a:rPr lang="ru-RU" sz="2000" dirty="0">
                <a:solidFill>
                  <a:schemeClr val="bg1">
                    <a:lumMod val="65000"/>
                  </a:schemeClr>
                </a:solidFill>
              </a:rPr>
              <a:t>Если фаза планирования решила, что после сжатия места под 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Gen0 </a:t>
            </a:r>
            <a:r>
              <a:rPr lang="ru-RU" sz="2000" dirty="0">
                <a:solidFill>
                  <a:schemeClr val="bg1">
                    <a:lumMod val="65000"/>
                  </a:schemeClr>
                </a:solidFill>
              </a:rPr>
              <a:t>будет мало, создаем новый сегмент (резерв, </a:t>
            </a:r>
            <a:r>
              <a:rPr lang="ru-RU" sz="2000" dirty="0" err="1">
                <a:solidFill>
                  <a:schemeClr val="bg1">
                    <a:lumMod val="65000"/>
                  </a:schemeClr>
                </a:solidFill>
              </a:rPr>
              <a:t>коммит</a:t>
            </a:r>
            <a:r>
              <a:rPr lang="ru-RU" sz="2000" dirty="0">
                <a:solidFill>
                  <a:schemeClr val="bg1">
                    <a:lumMod val="65000"/>
                  </a:schemeClr>
                </a:solidFill>
              </a:rPr>
              <a:t> его части, размещение </a:t>
            </a:r>
            <a:r>
              <a:rPr lang="en-US" sz="2000" dirty="0" err="1">
                <a:solidFill>
                  <a:schemeClr val="bg1">
                    <a:lumMod val="65000"/>
                  </a:schemeClr>
                </a:solidFill>
              </a:rPr>
              <a:t>alloc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 context, </a:t>
            </a:r>
            <a:r>
              <a:rPr lang="ru-RU" sz="2000" dirty="0">
                <a:solidFill>
                  <a:schemeClr val="bg1">
                    <a:lumMod val="65000"/>
                  </a:schemeClr>
                </a:solidFill>
              </a:rPr>
              <a:t>встраивание в общий </a:t>
            </a:r>
            <a:r>
              <a:rPr lang="en-US" sz="2000" dirty="0" smtClean="0">
                <a:solidFill>
                  <a:schemeClr val="bg1">
                    <a:lumMod val="65000"/>
                  </a:schemeClr>
                </a:solidFill>
              </a:rPr>
              <a:t>chain)</a:t>
            </a:r>
            <a:endParaRPr lang="ru-RU" sz="2000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400050" indent="-400050">
              <a:buFont typeface="+mj-lt"/>
              <a:buAutoNum type="romanUcPeriod"/>
            </a:pPr>
            <a:r>
              <a:rPr lang="ru-RU" sz="2000" dirty="0" smtClean="0"/>
              <a:t>Заменить </a:t>
            </a:r>
            <a:r>
              <a:rPr lang="ru-RU" sz="2000" dirty="0" smtClean="0"/>
              <a:t>все ссылки на </a:t>
            </a:r>
            <a:r>
              <a:rPr lang="ru-RU" sz="2000" dirty="0" smtClean="0"/>
              <a:t>корректные</a:t>
            </a:r>
            <a:endParaRPr lang="ru-RU" sz="2000" dirty="0" smtClean="0"/>
          </a:p>
        </p:txBody>
      </p:sp>
    </p:spTree>
    <p:extLst>
      <p:ext uri="{BB962C8B-B14F-4D97-AF65-F5344CB8AC3E}">
        <p14:creationId xmlns:p14="http://schemas.microsoft.com/office/powerpoint/2010/main" val="3111495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=""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19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7" name="Title 1">
            <a:extLst>
              <a:ext uri="{FF2B5EF4-FFF2-40B4-BE49-F238E27FC236}">
                <a16:creationId xmlns=""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824666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2800" b="1" dirty="0" smtClean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Compact</a:t>
            </a:r>
          </a:p>
          <a:p>
            <a:pPr lvl="0" defTabSz="914400">
              <a:lnSpc>
                <a:spcPct val="110000"/>
              </a:lnSpc>
              <a:spcBef>
                <a:spcPts val="0"/>
              </a:spcBef>
            </a:pPr>
            <a:r>
              <a:rPr lang="en-US" sz="2000" b="1" dirty="0" smtClean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Small </a:t>
            </a:r>
            <a:r>
              <a:rPr lang="en-US" sz="2000" b="1" smtClean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Objects Heap</a:t>
            </a:r>
            <a:endParaRPr lang="ru-RU" sz="28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  <a:p>
            <a:pPr>
              <a:lnSpc>
                <a:spcPct val="110000"/>
              </a:lnSpc>
            </a:pPr>
            <a:endParaRPr lang="ru-RU" sz="28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AF57D2E9-EA7E-48D5-B5FB-528ECA79B6E4}"/>
              </a:ext>
            </a:extLst>
          </p:cNvPr>
          <p:cNvSpPr txBox="1"/>
          <p:nvPr/>
        </p:nvSpPr>
        <p:spPr>
          <a:xfrm>
            <a:off x="1238005" y="1459934"/>
            <a:ext cx="9963396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indent="-400050">
              <a:buFont typeface="+mj-lt"/>
              <a:buAutoNum type="romanUcPeriod"/>
            </a:pPr>
            <a:r>
              <a:rPr lang="ru-RU" sz="2000" dirty="0">
                <a:solidFill>
                  <a:schemeClr val="bg1">
                    <a:lumMod val="65000"/>
                  </a:schemeClr>
                </a:solidFill>
              </a:rPr>
              <a:t>Если необходимо, создается новый </a:t>
            </a:r>
            <a:r>
              <a:rPr lang="ru-RU" sz="2000" dirty="0" err="1">
                <a:solidFill>
                  <a:schemeClr val="bg1">
                    <a:lumMod val="65000"/>
                  </a:schemeClr>
                </a:solidFill>
              </a:rPr>
              <a:t>эфимерный</a:t>
            </a:r>
            <a:r>
              <a:rPr lang="ru-RU" sz="2000" dirty="0">
                <a:solidFill>
                  <a:schemeClr val="bg1">
                    <a:lumMod val="65000"/>
                  </a:schemeClr>
                </a:solidFill>
              </a:rPr>
              <a:t> сегмент</a:t>
            </a:r>
          </a:p>
          <a:p>
            <a:pPr marL="400050" indent="-400050">
              <a:buFont typeface="+mj-lt"/>
              <a:buAutoNum type="romanUcPeriod"/>
            </a:pPr>
            <a:r>
              <a:rPr lang="ru-RU" sz="2000" dirty="0">
                <a:solidFill>
                  <a:schemeClr val="bg1">
                    <a:lumMod val="65000"/>
                  </a:schemeClr>
                </a:solidFill>
              </a:rPr>
              <a:t>Если фаза планирования решила, что после сжатия места под 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Gen0 </a:t>
            </a:r>
            <a:r>
              <a:rPr lang="ru-RU" sz="2000" dirty="0">
                <a:solidFill>
                  <a:schemeClr val="bg1">
                    <a:lumMod val="65000"/>
                  </a:schemeClr>
                </a:solidFill>
              </a:rPr>
              <a:t>будет мало, создаем новый сегмент (резерв, </a:t>
            </a:r>
            <a:r>
              <a:rPr lang="ru-RU" sz="2000" dirty="0" err="1">
                <a:solidFill>
                  <a:schemeClr val="bg1">
                    <a:lumMod val="65000"/>
                  </a:schemeClr>
                </a:solidFill>
              </a:rPr>
              <a:t>коммит</a:t>
            </a:r>
            <a:r>
              <a:rPr lang="ru-RU" sz="2000" dirty="0">
                <a:solidFill>
                  <a:schemeClr val="bg1">
                    <a:lumMod val="65000"/>
                  </a:schemeClr>
                </a:solidFill>
              </a:rPr>
              <a:t> его части, размещение </a:t>
            </a:r>
            <a:r>
              <a:rPr lang="en-US" sz="2000" dirty="0" err="1">
                <a:solidFill>
                  <a:schemeClr val="bg1">
                    <a:lumMod val="65000"/>
                  </a:schemeClr>
                </a:solidFill>
              </a:rPr>
              <a:t>alloc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 context, </a:t>
            </a:r>
            <a:r>
              <a:rPr lang="ru-RU" sz="2000" dirty="0">
                <a:solidFill>
                  <a:schemeClr val="bg1">
                    <a:lumMod val="65000"/>
                  </a:schemeClr>
                </a:solidFill>
              </a:rPr>
              <a:t>встраивание в общий 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chain)</a:t>
            </a:r>
            <a:endParaRPr lang="ru-RU" sz="2000" dirty="0">
              <a:solidFill>
                <a:schemeClr val="bg1">
                  <a:lumMod val="65000"/>
                </a:schemeClr>
              </a:solidFill>
            </a:endParaRPr>
          </a:p>
          <a:p>
            <a:pPr marL="400050" indent="-400050">
              <a:buFont typeface="+mj-lt"/>
              <a:buAutoNum type="romanUcPeriod" startAt="3"/>
            </a:pPr>
            <a:r>
              <a:rPr lang="ru-RU" sz="2000" dirty="0" smtClean="0"/>
              <a:t>Заменить </a:t>
            </a:r>
            <a:r>
              <a:rPr lang="ru-RU" sz="2000" dirty="0" smtClean="0"/>
              <a:t>все ссылки на корректные</a:t>
            </a:r>
            <a:endParaRPr lang="ru-RU" dirty="0" smtClean="0"/>
          </a:p>
          <a:p>
            <a:pPr marL="800100" lvl="1" indent="-342900">
              <a:buFont typeface="+mj-lt"/>
              <a:buAutoNum type="arabicPeriod"/>
            </a:pPr>
            <a:r>
              <a:rPr lang="ru-RU" dirty="0" smtClean="0"/>
              <a:t>У нас есть: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dirty="0" err="1" smtClean="0"/>
              <a:t>Gaps’n’Plugs</a:t>
            </a:r>
            <a:r>
              <a:rPr lang="en-US" dirty="0" smtClean="0"/>
              <a:t>, </a:t>
            </a:r>
            <a:r>
              <a:rPr lang="ru-RU" dirty="0" smtClean="0"/>
              <a:t>по которым легко подсчитать смещения</a:t>
            </a:r>
          </a:p>
          <a:p>
            <a:pPr marL="1257300" lvl="2" indent="-342900">
              <a:buFont typeface="+mj-lt"/>
              <a:buAutoNum type="arabicPeriod"/>
            </a:pPr>
            <a:r>
              <a:rPr lang="ru-RU" dirty="0" smtClean="0"/>
              <a:t>Собирая </a:t>
            </a:r>
            <a:r>
              <a:rPr lang="en-US" dirty="0" smtClean="0"/>
              <a:t>gen0, </a:t>
            </a:r>
            <a:r>
              <a:rPr lang="ru-RU" dirty="0" smtClean="0"/>
              <a:t>мы просматриваем его + </a:t>
            </a:r>
            <a:r>
              <a:rPr lang="en-US" dirty="0" smtClean="0"/>
              <a:t>cards table </a:t>
            </a:r>
            <a:r>
              <a:rPr lang="ru-RU" dirty="0" smtClean="0"/>
              <a:t>старших </a:t>
            </a:r>
            <a:r>
              <a:rPr lang="ru-RU" dirty="0" smtClean="0"/>
              <a:t>поколений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696727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9E8ADF90-D148-4080-BF29-2AA4040B10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00" b="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="" xmlns:a16="http://schemas.microsoft.com/office/drawing/2014/main" id="{F4598DD1-0D4C-4E43-9F50-61DAB7F0E9EF}"/>
              </a:ext>
            </a:extLst>
          </p:cNvPr>
          <p:cNvGrpSpPr/>
          <p:nvPr/>
        </p:nvGrpSpPr>
        <p:grpSpPr>
          <a:xfrm>
            <a:off x="5885037" y="1724213"/>
            <a:ext cx="5324476" cy="3649945"/>
            <a:chOff x="5855088" y="-117199"/>
            <a:chExt cx="5324476" cy="3649945"/>
          </a:xfrm>
        </p:grpSpPr>
        <p:sp>
          <p:nvSpPr>
            <p:cNvPr id="11" name="Content Placeholder 6">
              <a:extLst>
                <a:ext uri="{FF2B5EF4-FFF2-40B4-BE49-F238E27FC236}">
                  <a16:creationId xmlns="" xmlns:a16="http://schemas.microsoft.com/office/drawing/2014/main" id="{1EFFAE98-7A7C-4E9E-85A1-E9037FA2EC8D}"/>
                </a:ext>
              </a:extLst>
            </p:cNvPr>
            <p:cNvSpPr txBox="1">
              <a:spLocks/>
            </p:cNvSpPr>
            <p:nvPr/>
          </p:nvSpPr>
          <p:spPr>
            <a:xfrm>
              <a:off x="5855088" y="-117199"/>
              <a:ext cx="5324476" cy="3649945"/>
            </a:xfrm>
            <a:prstGeom prst="rect">
              <a:avLst/>
            </a:prstGeom>
          </p:spPr>
          <p:txBody>
            <a:bodyPr vert="horz" lIns="0" tIns="0" rIns="0" bIns="0" rtlCol="0">
              <a:noAutofit/>
            </a:bodyPr>
            <a:lstStyle>
              <a:lvl1pPr marL="228594" indent="-228594" algn="l" defTabSz="1219170" rtl="0" eaLnBrk="1" latinLnBrk="0" hangingPunct="1">
                <a:lnSpc>
                  <a:spcPts val="2133"/>
                </a:lnSpc>
                <a:spcBef>
                  <a:spcPts val="352"/>
                </a:spcBef>
                <a:spcAft>
                  <a:spcPts val="400"/>
                </a:spcAft>
                <a:buFont typeface="Arial" panose="020B0604020202020204" pitchFamily="34" charset="0"/>
                <a:buChar char="•"/>
                <a:defRPr sz="1467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1pPr>
              <a:lvl2pPr marL="838179" indent="-228594" algn="l" defTabSz="1219170" rtl="0" eaLnBrk="1" latinLnBrk="0" hangingPunct="1">
                <a:lnSpc>
                  <a:spcPct val="90000"/>
                </a:lnSpc>
                <a:spcBef>
                  <a:spcPts val="667"/>
                </a:spcBef>
                <a:buFont typeface="Arial" panose="020B0604020202020204" pitchFamily="34" charset="0"/>
                <a:buChar char="•"/>
                <a:defRPr sz="14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447764" indent="-228594" algn="l" defTabSz="1219170" rtl="0" eaLnBrk="1" latinLnBrk="0" hangingPunct="1">
                <a:lnSpc>
                  <a:spcPct val="90000"/>
                </a:lnSpc>
                <a:spcBef>
                  <a:spcPts val="667"/>
                </a:spcBef>
                <a:buFont typeface="Arial" panose="020B0604020202020204" pitchFamily="34" charset="0"/>
                <a:buChar char="•"/>
                <a:defRPr sz="14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209745" indent="-380990" algn="l" defTabSz="1219170" rtl="0" eaLnBrk="1" latinLnBrk="0" hangingPunct="1">
                <a:lnSpc>
                  <a:spcPct val="90000"/>
                </a:lnSpc>
                <a:spcBef>
                  <a:spcPts val="667"/>
                </a:spcBef>
                <a:buFont typeface="Arial" panose="020B0604020202020204" pitchFamily="34" charset="0"/>
                <a:buChar char="•"/>
                <a:defRPr sz="14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8339" indent="0" algn="l" defTabSz="1219170" rtl="0" eaLnBrk="1" latinLnBrk="0" hangingPunct="1">
                <a:lnSpc>
                  <a:spcPct val="90000"/>
                </a:lnSpc>
                <a:spcBef>
                  <a:spcPts val="667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352716" indent="-304792" algn="l" defTabSz="1219170" rtl="0" eaLnBrk="1" latinLnBrk="0" hangingPunct="1">
                <a:lnSpc>
                  <a:spcPct val="90000"/>
                </a:lnSpc>
                <a:spcBef>
                  <a:spcPts val="667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962301" indent="-304792" algn="l" defTabSz="1219170" rtl="0" eaLnBrk="1" latinLnBrk="0" hangingPunct="1">
                <a:lnSpc>
                  <a:spcPct val="90000"/>
                </a:lnSpc>
                <a:spcBef>
                  <a:spcPts val="667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571886" indent="-304792" algn="l" defTabSz="1219170" rtl="0" eaLnBrk="1" latinLnBrk="0" hangingPunct="1">
                <a:lnSpc>
                  <a:spcPct val="90000"/>
                </a:lnSpc>
                <a:spcBef>
                  <a:spcPts val="667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181470" indent="-304792" algn="l" defTabSz="1219170" rtl="0" eaLnBrk="1" latinLnBrk="0" hangingPunct="1">
                <a:lnSpc>
                  <a:spcPct val="90000"/>
                </a:lnSpc>
                <a:spcBef>
                  <a:spcPts val="667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219170" rtl="0" eaLnBrk="1" fontAlgn="auto" latinLnBrk="0" hangingPunct="1">
                <a:lnSpc>
                  <a:spcPts val="2133"/>
                </a:lnSpc>
                <a:spcBef>
                  <a:spcPts val="352"/>
                </a:spcBef>
                <a:spcAft>
                  <a:spcPts val="400"/>
                </a:spcAft>
                <a:buClrTx/>
                <a:buSzTx/>
                <a:buNone/>
                <a:tabLst/>
                <a:defRPr/>
              </a:pPr>
              <a:r>
                <a:rPr kumimoji="0" lang="ru-RU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Стеки:</a:t>
              </a:r>
            </a:p>
            <a:p>
              <a:pPr marL="228594" marR="0" lvl="0" indent="-228594" algn="l" defTabSz="1219170" rtl="0" eaLnBrk="1" fontAlgn="auto" latinLnBrk="0" hangingPunct="1">
                <a:lnSpc>
                  <a:spcPts val="2133"/>
                </a:lnSpc>
                <a:spcBef>
                  <a:spcPts val="352"/>
                </a:spcBef>
                <a:spcAft>
                  <a:spcPts val="4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800" i="0" u="none" strike="noStrike" kern="1200" cap="none" spc="0" normalizeH="0" baseline="0" noProof="0" dirty="0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WEB/WPF/WinForms/… </a:t>
              </a:r>
              <a:r>
                <a:rPr kumimoji="0" lang="ru-RU" sz="1800" i="0" u="none" strike="noStrike" kern="1200" cap="none" spc="0" normalizeH="0" baseline="0" noProof="0" dirty="0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стеки</a:t>
              </a:r>
            </a:p>
            <a:p>
              <a:pPr marL="228594" marR="0" lvl="0" indent="-228594" algn="l" defTabSz="1219170" rtl="0" eaLnBrk="1" fontAlgn="auto" latinLnBrk="0" hangingPunct="1">
                <a:lnSpc>
                  <a:spcPts val="2133"/>
                </a:lnSpc>
                <a:spcBef>
                  <a:spcPts val="352"/>
                </a:spcBef>
                <a:spcAft>
                  <a:spcPts val="4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800" i="0" u="none" strike="noStrike" kern="1200" cap="none" spc="0" normalizeH="0" baseline="0" noProof="0" dirty="0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C/C++, C++/CLI </a:t>
              </a:r>
              <a:r>
                <a:rPr kumimoji="0" lang="ru-RU" sz="1800" i="0" u="none" strike="noStrike" kern="1200" cap="none" spc="0" normalizeH="0" baseline="0" noProof="0" dirty="0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когда необходимо</a:t>
              </a:r>
              <a:endPara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  <a:p>
              <a:pPr marL="228594" marR="0" lvl="0" indent="-228594" algn="l" defTabSz="1219170" rtl="0" eaLnBrk="1" fontAlgn="auto" latinLnBrk="0" hangingPunct="1">
                <a:lnSpc>
                  <a:spcPts val="2133"/>
                </a:lnSpc>
                <a:spcBef>
                  <a:spcPts val="352"/>
                </a:spcBef>
                <a:spcAft>
                  <a:spcPts val="4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en-US" sz="1800" dirty="0">
                  <a:solidFill>
                    <a:srgbClr val="222222"/>
                  </a:solidFill>
                  <a:latin typeface="Calibri Light"/>
                </a:rPr>
                <a:t>EPAM Systems</a:t>
              </a:r>
              <a:endParaRPr kumimoji="0" lang="ru-RU" sz="180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  <a:p>
              <a:pPr marL="228594" marR="0" lvl="0" indent="-228594" algn="l" defTabSz="1219170" rtl="0" eaLnBrk="1" fontAlgn="auto" latinLnBrk="0" hangingPunct="1">
                <a:lnSpc>
                  <a:spcPts val="2133"/>
                </a:lnSpc>
                <a:spcBef>
                  <a:spcPts val="352"/>
                </a:spcBef>
                <a:spcAft>
                  <a:spcPts val="4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ru-RU" sz="1800" i="0" u="none" strike="noStrike" kern="1200" cap="none" spc="0" normalizeH="0" baseline="0" noProof="0" dirty="0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Книга:</a:t>
              </a:r>
              <a:r>
                <a:rPr kumimoji="0" lang="ru-RU" sz="1800" i="0" u="none" strike="noStrike" kern="1200" cap="none" spc="0" normalizeH="0" baseline="0" noProof="0" dirty="0">
                  <a:ln>
                    <a:noFill/>
                  </a:ln>
                  <a:solidFill>
                    <a:srgbClr val="008ACF">
                      <a:lumMod val="50000"/>
                    </a:srgbClr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 </a:t>
              </a:r>
              <a:r>
                <a:rPr kumimoji="0" lang="en-US" sz="1800" i="0" u="none" strike="noStrike" kern="1200" cap="none" spc="0" normalizeH="0" baseline="0" noProof="0" dirty="0">
                  <a:ln>
                    <a:noFill/>
                  </a:ln>
                  <a:solidFill>
                    <a:srgbClr val="008ACF">
                      <a:lumMod val="50000"/>
                    </a:srgbClr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      </a:t>
              </a:r>
              <a:r>
                <a:rPr kumimoji="0" lang="en-US" sz="1800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https://github.com/sidristij/dotnetbook </a:t>
              </a:r>
            </a:p>
            <a:p>
              <a:pPr marL="0" marR="0" lvl="0" indent="0" algn="l" defTabSz="1219170" rtl="0" eaLnBrk="1" fontAlgn="auto" latinLnBrk="0" hangingPunct="1">
                <a:lnSpc>
                  <a:spcPts val="2133"/>
                </a:lnSpc>
                <a:spcBef>
                  <a:spcPts val="352"/>
                </a:spcBef>
                <a:spcAft>
                  <a:spcPts val="400"/>
                </a:spcAft>
                <a:buClrTx/>
                <a:buSzTx/>
                <a:buNone/>
                <a:tabLst/>
                <a:defRPr/>
              </a:pPr>
              <a:endParaRPr lang="ru-RU" sz="1800" dirty="0">
                <a:latin typeface="Calibri Light"/>
              </a:endParaRPr>
            </a:p>
            <a:p>
              <a:pPr marL="0" marR="0" lvl="0" indent="0" algn="l" defTabSz="1219170" rtl="0" eaLnBrk="1" fontAlgn="auto" latinLnBrk="0" hangingPunct="1">
                <a:lnSpc>
                  <a:spcPts val="2133"/>
                </a:lnSpc>
                <a:spcBef>
                  <a:spcPts val="352"/>
                </a:spcBef>
                <a:spcAft>
                  <a:spcPts val="400"/>
                </a:spcAft>
                <a:buClrTx/>
                <a:buSzTx/>
                <a:buNone/>
                <a:tabLst/>
                <a:defRPr/>
              </a:pPr>
              <a:r>
                <a:rPr lang="ru-RU" sz="1800" b="1" dirty="0">
                  <a:latin typeface="Calibri Light"/>
                </a:rPr>
                <a:t>Связь:</a:t>
              </a:r>
              <a:endParaRPr lang="en-US" sz="1800" b="1" dirty="0">
                <a:latin typeface="Calibri Light"/>
              </a:endParaRPr>
            </a:p>
            <a:p>
              <a:pPr marL="228594" marR="0" lvl="0" indent="-228594" algn="l" defTabSz="1219170" rtl="0" eaLnBrk="1" fontAlgn="auto" latinLnBrk="0" hangingPunct="1">
                <a:lnSpc>
                  <a:spcPts val="2133"/>
                </a:lnSpc>
                <a:spcBef>
                  <a:spcPts val="352"/>
                </a:spcBef>
                <a:spcAft>
                  <a:spcPts val="4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en-US" sz="1800" dirty="0">
                  <a:latin typeface="Calibri Light"/>
                </a:rPr>
                <a:t>telegram: @</a:t>
              </a:r>
              <a:r>
                <a:rPr lang="en-US" sz="1800" dirty="0" err="1">
                  <a:latin typeface="Calibri Light"/>
                </a:rPr>
                <a:t>sidristij</a:t>
              </a:r>
              <a:endParaRPr lang="en-US" sz="1800" dirty="0">
                <a:latin typeface="Calibri Light"/>
              </a:endParaRPr>
            </a:p>
            <a:p>
              <a:pPr marL="228594" marR="0" lvl="0" indent="-228594" algn="l" defTabSz="1219170" rtl="0" eaLnBrk="1" fontAlgn="auto" latinLnBrk="0" hangingPunct="1">
                <a:lnSpc>
                  <a:spcPts val="2133"/>
                </a:lnSpc>
                <a:spcBef>
                  <a:spcPts val="352"/>
                </a:spcBef>
                <a:spcAft>
                  <a:spcPts val="4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80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skype:</a:t>
              </a:r>
              <a:r>
                <a:rPr kumimoji="0" lang="ru-RU" sz="180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 </a:t>
              </a:r>
              <a:r>
                <a:rPr kumimoji="0" lang="en-US" sz="1800" i="0" u="none" strike="noStrike" kern="1200" cap="none" spc="0" normalizeH="0" baseline="0" noProof="0" dirty="0" err="1">
                  <a:ln>
                    <a:noFill/>
                  </a:ln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stanislav.sidristy</a:t>
              </a:r>
              <a:endParaRPr kumimoji="0" lang="en-US" sz="18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  <a:p>
              <a:pPr marL="228594" marR="0" lvl="0" indent="-228594" algn="l" defTabSz="1219170" rtl="0" eaLnBrk="1" fontAlgn="auto" latinLnBrk="0" hangingPunct="1">
                <a:lnSpc>
                  <a:spcPts val="2133"/>
                </a:lnSpc>
                <a:spcBef>
                  <a:spcPts val="352"/>
                </a:spcBef>
                <a:spcAft>
                  <a:spcPts val="4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en-US" sz="1800" dirty="0">
                  <a:latin typeface="Calibri Light"/>
                </a:rPr>
                <a:t>sunex.development@gmail.com</a:t>
              </a:r>
              <a:endParaRPr kumimoji="0" lang="en-US" sz="18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 Light"/>
              </a:endParaRPr>
            </a:p>
          </p:txBody>
        </p:sp>
        <p:pic>
          <p:nvPicPr>
            <p:cNvPr id="12" name="Picture 10" descr="github icon">
              <a:extLst>
                <a:ext uri="{FF2B5EF4-FFF2-40B4-BE49-F238E27FC236}">
                  <a16:creationId xmlns="" xmlns:a16="http://schemas.microsoft.com/office/drawing/2014/main" id="{C72969AF-E61E-405A-B98E-29D5148F15C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63290" y="1378238"/>
              <a:ext cx="228600" cy="228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Group 15">
            <a:extLst>
              <a:ext uri="{FF2B5EF4-FFF2-40B4-BE49-F238E27FC236}">
                <a16:creationId xmlns="" xmlns:a16="http://schemas.microsoft.com/office/drawing/2014/main" id="{44442A72-1A0A-4799-96DD-FA7FDF79CC46}"/>
              </a:ext>
            </a:extLst>
          </p:cNvPr>
          <p:cNvGrpSpPr/>
          <p:nvPr/>
        </p:nvGrpSpPr>
        <p:grpSpPr>
          <a:xfrm>
            <a:off x="1332413" y="2195369"/>
            <a:ext cx="1859803" cy="2315071"/>
            <a:chOff x="834807" y="2156330"/>
            <a:chExt cx="1859803" cy="2315071"/>
          </a:xfrm>
        </p:grpSpPr>
        <p:sp>
          <p:nvSpPr>
            <p:cNvPr id="18" name="Rectangle 17">
              <a:extLst>
                <a:ext uri="{FF2B5EF4-FFF2-40B4-BE49-F238E27FC236}">
                  <a16:creationId xmlns="" xmlns:a16="http://schemas.microsoft.com/office/drawing/2014/main" id="{DF7677AC-E564-466A-B5C3-729F8F0461EF}"/>
                </a:ext>
              </a:extLst>
            </p:cNvPr>
            <p:cNvSpPr/>
            <p:nvPr/>
          </p:nvSpPr>
          <p:spPr>
            <a:xfrm>
              <a:off x="834807" y="3948181"/>
              <a:ext cx="185980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ru-RU" sz="1400" dirty="0">
                  <a:solidFill>
                    <a:schemeClr val="bg1">
                      <a:lumMod val="9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Станислав Сидристый</a:t>
              </a:r>
            </a:p>
            <a:p>
              <a:pPr algn="ctr"/>
              <a:r>
                <a:rPr lang="en-US" sz="1400" dirty="0">
                  <a:solidFill>
                    <a:schemeClr val="bg1">
                      <a:lumMod val="9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EPAM Systems</a:t>
              </a:r>
            </a:p>
          </p:txBody>
        </p:sp>
        <p:pic>
          <p:nvPicPr>
            <p:cNvPr id="19" name="Picture 18">
              <a:extLst>
                <a:ext uri="{FF2B5EF4-FFF2-40B4-BE49-F238E27FC236}">
                  <a16:creationId xmlns="" xmlns:a16="http://schemas.microsoft.com/office/drawing/2014/main" id="{B42E08AB-1A3D-4C01-9A35-33CC984C9CD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31957" y="2156330"/>
              <a:ext cx="1721733" cy="1674525"/>
            </a:xfrm>
            <a:prstGeom prst="rect">
              <a:avLst/>
            </a:prstGeom>
            <a:effectLst>
              <a:glow rad="101600">
                <a:schemeClr val="bg1">
                  <a:alpha val="6000"/>
                </a:schemeClr>
              </a:glow>
            </a:effectLst>
          </p:spPr>
        </p:pic>
      </p:grpSp>
    </p:spTree>
    <p:extLst>
      <p:ext uri="{BB962C8B-B14F-4D97-AF65-F5344CB8AC3E}">
        <p14:creationId xmlns:p14="http://schemas.microsoft.com/office/powerpoint/2010/main" val="2662210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=""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20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7" name="Title 1">
            <a:extLst>
              <a:ext uri="{FF2B5EF4-FFF2-40B4-BE49-F238E27FC236}">
                <a16:creationId xmlns=""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824666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2800" b="1" dirty="0" smtClean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Compact</a:t>
            </a:r>
          </a:p>
          <a:p>
            <a:pPr lvl="0" defTabSz="914400">
              <a:lnSpc>
                <a:spcPct val="110000"/>
              </a:lnSpc>
              <a:spcBef>
                <a:spcPts val="0"/>
              </a:spcBef>
            </a:pPr>
            <a:r>
              <a:rPr lang="en-US" sz="2000" b="1" dirty="0" smtClean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Small </a:t>
            </a:r>
            <a:r>
              <a:rPr lang="en-US" sz="2000" b="1" smtClean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Objects Heap</a:t>
            </a:r>
            <a:endParaRPr lang="ru-RU" sz="28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  <a:p>
            <a:pPr>
              <a:lnSpc>
                <a:spcPct val="110000"/>
              </a:lnSpc>
            </a:pPr>
            <a:endParaRPr lang="ru-RU" sz="28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AF57D2E9-EA7E-48D5-B5FB-528ECA79B6E4}"/>
              </a:ext>
            </a:extLst>
          </p:cNvPr>
          <p:cNvSpPr txBox="1"/>
          <p:nvPr/>
        </p:nvSpPr>
        <p:spPr>
          <a:xfrm>
            <a:off x="1238005" y="1459934"/>
            <a:ext cx="9963396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indent="-400050">
              <a:buFont typeface="+mj-lt"/>
              <a:buAutoNum type="romanUcPeriod"/>
            </a:pPr>
            <a:r>
              <a:rPr lang="ru-RU" sz="2000" dirty="0">
                <a:solidFill>
                  <a:schemeClr val="bg1">
                    <a:lumMod val="65000"/>
                  </a:schemeClr>
                </a:solidFill>
              </a:rPr>
              <a:t>Если необходимо, создается новый </a:t>
            </a:r>
            <a:r>
              <a:rPr lang="ru-RU" sz="2000" dirty="0" err="1">
                <a:solidFill>
                  <a:schemeClr val="bg1">
                    <a:lumMod val="65000"/>
                  </a:schemeClr>
                </a:solidFill>
              </a:rPr>
              <a:t>эфимерный</a:t>
            </a:r>
            <a:r>
              <a:rPr lang="ru-RU" sz="2000" dirty="0">
                <a:solidFill>
                  <a:schemeClr val="bg1">
                    <a:lumMod val="65000"/>
                  </a:schemeClr>
                </a:solidFill>
              </a:rPr>
              <a:t> сегмент</a:t>
            </a:r>
          </a:p>
          <a:p>
            <a:pPr marL="400050" indent="-400050">
              <a:buFont typeface="+mj-lt"/>
              <a:buAutoNum type="romanUcPeriod"/>
            </a:pPr>
            <a:r>
              <a:rPr lang="ru-RU" sz="2000" dirty="0">
                <a:solidFill>
                  <a:schemeClr val="bg1">
                    <a:lumMod val="65000"/>
                  </a:schemeClr>
                </a:solidFill>
              </a:rPr>
              <a:t>Если фаза планирования решила, что после сжатия места под 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Gen0 </a:t>
            </a:r>
            <a:r>
              <a:rPr lang="ru-RU" sz="2000" dirty="0">
                <a:solidFill>
                  <a:schemeClr val="bg1">
                    <a:lumMod val="65000"/>
                  </a:schemeClr>
                </a:solidFill>
              </a:rPr>
              <a:t>будет мало, создаем новый сегмент (резерв, </a:t>
            </a:r>
            <a:r>
              <a:rPr lang="ru-RU" sz="2000" dirty="0" err="1">
                <a:solidFill>
                  <a:schemeClr val="bg1">
                    <a:lumMod val="65000"/>
                  </a:schemeClr>
                </a:solidFill>
              </a:rPr>
              <a:t>коммит</a:t>
            </a:r>
            <a:r>
              <a:rPr lang="ru-RU" sz="2000" dirty="0">
                <a:solidFill>
                  <a:schemeClr val="bg1">
                    <a:lumMod val="65000"/>
                  </a:schemeClr>
                </a:solidFill>
              </a:rPr>
              <a:t> его части, размещение </a:t>
            </a:r>
            <a:r>
              <a:rPr lang="en-US" sz="2000" dirty="0" err="1">
                <a:solidFill>
                  <a:schemeClr val="bg1">
                    <a:lumMod val="65000"/>
                  </a:schemeClr>
                </a:solidFill>
              </a:rPr>
              <a:t>alloc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 context, </a:t>
            </a:r>
            <a:r>
              <a:rPr lang="ru-RU" sz="2000" dirty="0">
                <a:solidFill>
                  <a:schemeClr val="bg1">
                    <a:lumMod val="65000"/>
                  </a:schemeClr>
                </a:solidFill>
              </a:rPr>
              <a:t>встраивание в общий 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chain)</a:t>
            </a:r>
            <a:endParaRPr lang="ru-RU" sz="2000" dirty="0">
              <a:solidFill>
                <a:schemeClr val="bg1">
                  <a:lumMod val="65000"/>
                </a:schemeClr>
              </a:solidFill>
            </a:endParaRPr>
          </a:p>
          <a:p>
            <a:pPr marL="400050" indent="-400050">
              <a:buFont typeface="+mj-lt"/>
              <a:buAutoNum type="romanUcPeriod" startAt="3"/>
            </a:pPr>
            <a:r>
              <a:rPr lang="ru-RU" sz="2000" dirty="0" smtClean="0"/>
              <a:t>Заменить </a:t>
            </a:r>
            <a:r>
              <a:rPr lang="ru-RU" sz="2000" dirty="0" smtClean="0"/>
              <a:t>все ссылки на корректные</a:t>
            </a:r>
            <a:endParaRPr lang="ru-RU" dirty="0" smtClean="0"/>
          </a:p>
          <a:p>
            <a:pPr marL="800100" lvl="1" indent="-342900">
              <a:buFont typeface="+mj-lt"/>
              <a:buAutoNum type="arabicPeriod"/>
            </a:pPr>
            <a:r>
              <a:rPr lang="ru-RU" dirty="0" smtClean="0">
                <a:solidFill>
                  <a:schemeClr val="bg1">
                    <a:lumMod val="65000"/>
                  </a:schemeClr>
                </a:solidFill>
              </a:rPr>
              <a:t>У нас есть: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Gaps’n’Plugs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ru-RU" dirty="0" smtClean="0">
                <a:solidFill>
                  <a:schemeClr val="bg1">
                    <a:lumMod val="65000"/>
                  </a:schemeClr>
                </a:solidFill>
              </a:rPr>
              <a:t>по которым легко подсчитать смещения</a:t>
            </a:r>
          </a:p>
          <a:p>
            <a:pPr marL="1257300" lvl="2" indent="-342900">
              <a:buFont typeface="+mj-lt"/>
              <a:buAutoNum type="arabicPeriod"/>
            </a:pPr>
            <a:r>
              <a:rPr lang="ru-RU" dirty="0" smtClean="0">
                <a:solidFill>
                  <a:schemeClr val="bg1">
                    <a:lumMod val="65000"/>
                  </a:schemeClr>
                </a:solidFill>
              </a:rPr>
              <a:t>Собирая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gen0, </a:t>
            </a:r>
            <a:r>
              <a:rPr lang="ru-RU" dirty="0" smtClean="0">
                <a:solidFill>
                  <a:schemeClr val="bg1">
                    <a:lumMod val="65000"/>
                  </a:schemeClr>
                </a:solidFill>
              </a:rPr>
              <a:t>мы просматриваем его +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cards table </a:t>
            </a:r>
            <a:r>
              <a:rPr lang="ru-RU" dirty="0" smtClean="0">
                <a:solidFill>
                  <a:schemeClr val="bg1">
                    <a:lumMod val="65000"/>
                  </a:schemeClr>
                </a:solidFill>
              </a:rPr>
              <a:t>старших поколений</a:t>
            </a:r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ru-RU" dirty="0" smtClean="0"/>
              <a:t>После чего сканируем все возможные места, производя замену</a:t>
            </a:r>
            <a:r>
              <a:rPr lang="ru-RU" dirty="0" smtClean="0"/>
              <a:t>:</a:t>
            </a:r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2586441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=""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21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7" name="Title 1">
            <a:extLst>
              <a:ext uri="{FF2B5EF4-FFF2-40B4-BE49-F238E27FC236}">
                <a16:creationId xmlns=""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824666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2800" b="1" dirty="0" smtClean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Compact</a:t>
            </a:r>
          </a:p>
          <a:p>
            <a:pPr lvl="0" defTabSz="914400">
              <a:lnSpc>
                <a:spcPct val="110000"/>
              </a:lnSpc>
              <a:spcBef>
                <a:spcPts val="0"/>
              </a:spcBef>
            </a:pPr>
            <a:r>
              <a:rPr lang="en-US" sz="2000" b="1" dirty="0" smtClean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Small </a:t>
            </a:r>
            <a:r>
              <a:rPr lang="en-US" sz="2000" b="1" smtClean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Objects Heap</a:t>
            </a:r>
            <a:endParaRPr lang="ru-RU" sz="28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  <a:p>
            <a:pPr>
              <a:lnSpc>
                <a:spcPct val="110000"/>
              </a:lnSpc>
            </a:pPr>
            <a:endParaRPr lang="ru-RU" sz="28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AF57D2E9-EA7E-48D5-B5FB-528ECA79B6E4}"/>
              </a:ext>
            </a:extLst>
          </p:cNvPr>
          <p:cNvSpPr txBox="1"/>
          <p:nvPr/>
        </p:nvSpPr>
        <p:spPr>
          <a:xfrm>
            <a:off x="1238005" y="1459934"/>
            <a:ext cx="9963396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indent="-400050">
              <a:buFont typeface="+mj-lt"/>
              <a:buAutoNum type="romanUcPeriod"/>
            </a:pPr>
            <a:r>
              <a:rPr lang="ru-RU" sz="2000" dirty="0">
                <a:solidFill>
                  <a:schemeClr val="bg1">
                    <a:lumMod val="65000"/>
                  </a:schemeClr>
                </a:solidFill>
              </a:rPr>
              <a:t>Если необходимо, создается новый </a:t>
            </a:r>
            <a:r>
              <a:rPr lang="ru-RU" sz="2000" dirty="0" err="1">
                <a:solidFill>
                  <a:schemeClr val="bg1">
                    <a:lumMod val="65000"/>
                  </a:schemeClr>
                </a:solidFill>
              </a:rPr>
              <a:t>эфимерный</a:t>
            </a:r>
            <a:r>
              <a:rPr lang="ru-RU" sz="2000" dirty="0">
                <a:solidFill>
                  <a:schemeClr val="bg1">
                    <a:lumMod val="65000"/>
                  </a:schemeClr>
                </a:solidFill>
              </a:rPr>
              <a:t> сегмент</a:t>
            </a:r>
          </a:p>
          <a:p>
            <a:pPr marL="400050" indent="-400050">
              <a:buFont typeface="+mj-lt"/>
              <a:buAutoNum type="romanUcPeriod"/>
            </a:pPr>
            <a:r>
              <a:rPr lang="ru-RU" sz="2000" dirty="0">
                <a:solidFill>
                  <a:schemeClr val="bg1">
                    <a:lumMod val="65000"/>
                  </a:schemeClr>
                </a:solidFill>
              </a:rPr>
              <a:t>Если фаза планирования решила, что после сжатия места под 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Gen0 </a:t>
            </a:r>
            <a:r>
              <a:rPr lang="ru-RU" sz="2000" dirty="0">
                <a:solidFill>
                  <a:schemeClr val="bg1">
                    <a:lumMod val="65000"/>
                  </a:schemeClr>
                </a:solidFill>
              </a:rPr>
              <a:t>будет мало, создаем новый сегмент (резерв, </a:t>
            </a:r>
            <a:r>
              <a:rPr lang="ru-RU" sz="2000" dirty="0" err="1">
                <a:solidFill>
                  <a:schemeClr val="bg1">
                    <a:lumMod val="65000"/>
                  </a:schemeClr>
                </a:solidFill>
              </a:rPr>
              <a:t>коммит</a:t>
            </a:r>
            <a:r>
              <a:rPr lang="ru-RU" sz="2000" dirty="0">
                <a:solidFill>
                  <a:schemeClr val="bg1">
                    <a:lumMod val="65000"/>
                  </a:schemeClr>
                </a:solidFill>
              </a:rPr>
              <a:t> его части, размещение </a:t>
            </a:r>
            <a:r>
              <a:rPr lang="en-US" sz="2000" dirty="0" err="1">
                <a:solidFill>
                  <a:schemeClr val="bg1">
                    <a:lumMod val="65000"/>
                  </a:schemeClr>
                </a:solidFill>
              </a:rPr>
              <a:t>alloc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 context, </a:t>
            </a:r>
            <a:r>
              <a:rPr lang="ru-RU" sz="2000" dirty="0">
                <a:solidFill>
                  <a:schemeClr val="bg1">
                    <a:lumMod val="65000"/>
                  </a:schemeClr>
                </a:solidFill>
              </a:rPr>
              <a:t>встраивание в общий 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chain)</a:t>
            </a:r>
            <a:endParaRPr lang="ru-RU" sz="2000" dirty="0">
              <a:solidFill>
                <a:schemeClr val="bg1">
                  <a:lumMod val="65000"/>
                </a:schemeClr>
              </a:solidFill>
            </a:endParaRPr>
          </a:p>
          <a:p>
            <a:pPr marL="400050" indent="-400050">
              <a:buFont typeface="+mj-lt"/>
              <a:buAutoNum type="romanUcPeriod" startAt="3"/>
            </a:pPr>
            <a:r>
              <a:rPr lang="ru-RU" sz="2000" dirty="0" smtClean="0"/>
              <a:t>Заменить </a:t>
            </a:r>
            <a:r>
              <a:rPr lang="ru-RU" sz="2000" dirty="0" smtClean="0"/>
              <a:t>все ссылки на корректные</a:t>
            </a:r>
            <a:endParaRPr lang="ru-RU" dirty="0" smtClean="0"/>
          </a:p>
          <a:p>
            <a:pPr marL="800100" lvl="1" indent="-342900">
              <a:buFont typeface="+mj-lt"/>
              <a:buAutoNum type="arabicPeriod"/>
            </a:pPr>
            <a:r>
              <a:rPr lang="ru-RU" dirty="0" smtClean="0">
                <a:solidFill>
                  <a:schemeClr val="bg1">
                    <a:lumMod val="65000"/>
                  </a:schemeClr>
                </a:solidFill>
              </a:rPr>
              <a:t>У нас есть: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Gaps’n’Plugs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ru-RU" dirty="0" smtClean="0">
                <a:solidFill>
                  <a:schemeClr val="bg1">
                    <a:lumMod val="65000"/>
                  </a:schemeClr>
                </a:solidFill>
              </a:rPr>
              <a:t>по которым легко подсчитать смещения</a:t>
            </a:r>
          </a:p>
          <a:p>
            <a:pPr marL="1257300" lvl="2" indent="-342900">
              <a:buFont typeface="+mj-lt"/>
              <a:buAutoNum type="arabicPeriod"/>
            </a:pPr>
            <a:r>
              <a:rPr lang="ru-RU" dirty="0" smtClean="0">
                <a:solidFill>
                  <a:schemeClr val="bg1">
                    <a:lumMod val="65000"/>
                  </a:schemeClr>
                </a:solidFill>
              </a:rPr>
              <a:t>Собирая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gen0, </a:t>
            </a:r>
            <a:r>
              <a:rPr lang="ru-RU" dirty="0" smtClean="0">
                <a:solidFill>
                  <a:schemeClr val="bg1">
                    <a:lumMod val="65000"/>
                  </a:schemeClr>
                </a:solidFill>
              </a:rPr>
              <a:t>мы просматриваем его +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cards table </a:t>
            </a:r>
            <a:r>
              <a:rPr lang="ru-RU" dirty="0" smtClean="0">
                <a:solidFill>
                  <a:schemeClr val="bg1">
                    <a:lumMod val="65000"/>
                  </a:schemeClr>
                </a:solidFill>
              </a:rPr>
              <a:t>старших поколений</a:t>
            </a:r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ru-RU" dirty="0" smtClean="0">
                <a:solidFill>
                  <a:schemeClr val="bg1">
                    <a:lumMod val="65000"/>
                  </a:schemeClr>
                </a:solidFill>
              </a:rPr>
              <a:t>После чего сканируем все возможные места, производя замену:</a:t>
            </a:r>
          </a:p>
          <a:p>
            <a:pPr marL="1257300" lvl="2" indent="-342900">
              <a:buFont typeface="+mj-lt"/>
              <a:buAutoNum type="arabicPeriod"/>
            </a:pPr>
            <a:r>
              <a:rPr lang="ru-RU" dirty="0" smtClean="0"/>
              <a:t>Ссылки со стека. Эти данные включают в себя все локальные переменные и параметры методов, переданные через стек</a:t>
            </a:r>
            <a:r>
              <a:rPr lang="en-US" dirty="0" smtClean="0"/>
              <a:t> + eager roots </a:t>
            </a:r>
            <a:r>
              <a:rPr lang="en-US" dirty="0" smtClean="0"/>
              <a:t>collection</a:t>
            </a:r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2022866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=""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22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7" name="Title 1">
            <a:extLst>
              <a:ext uri="{FF2B5EF4-FFF2-40B4-BE49-F238E27FC236}">
                <a16:creationId xmlns=""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824666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2800" b="1" dirty="0" smtClean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Compact</a:t>
            </a:r>
          </a:p>
          <a:p>
            <a:pPr lvl="0" defTabSz="914400">
              <a:lnSpc>
                <a:spcPct val="110000"/>
              </a:lnSpc>
              <a:spcBef>
                <a:spcPts val="0"/>
              </a:spcBef>
            </a:pPr>
            <a:r>
              <a:rPr lang="en-US" sz="2000" b="1" dirty="0" smtClean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Small </a:t>
            </a:r>
            <a:r>
              <a:rPr lang="en-US" sz="2000" b="1" smtClean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Objects Heap</a:t>
            </a:r>
            <a:endParaRPr lang="ru-RU" sz="28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  <a:p>
            <a:pPr>
              <a:lnSpc>
                <a:spcPct val="110000"/>
              </a:lnSpc>
            </a:pPr>
            <a:endParaRPr lang="ru-RU" sz="28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AF57D2E9-EA7E-48D5-B5FB-528ECA79B6E4}"/>
              </a:ext>
            </a:extLst>
          </p:cNvPr>
          <p:cNvSpPr txBox="1"/>
          <p:nvPr/>
        </p:nvSpPr>
        <p:spPr>
          <a:xfrm>
            <a:off x="1238005" y="1459934"/>
            <a:ext cx="9963396" cy="357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indent="-400050">
              <a:buFont typeface="+mj-lt"/>
              <a:buAutoNum type="romanUcPeriod"/>
            </a:pPr>
            <a:r>
              <a:rPr lang="ru-RU" sz="2000" dirty="0">
                <a:solidFill>
                  <a:schemeClr val="bg1">
                    <a:lumMod val="65000"/>
                  </a:schemeClr>
                </a:solidFill>
              </a:rPr>
              <a:t>Если необходимо, создается новый </a:t>
            </a:r>
            <a:r>
              <a:rPr lang="ru-RU" sz="2000" dirty="0" err="1">
                <a:solidFill>
                  <a:schemeClr val="bg1">
                    <a:lumMod val="65000"/>
                  </a:schemeClr>
                </a:solidFill>
              </a:rPr>
              <a:t>эфимерный</a:t>
            </a:r>
            <a:r>
              <a:rPr lang="ru-RU" sz="2000" dirty="0">
                <a:solidFill>
                  <a:schemeClr val="bg1">
                    <a:lumMod val="65000"/>
                  </a:schemeClr>
                </a:solidFill>
              </a:rPr>
              <a:t> сегмент</a:t>
            </a:r>
          </a:p>
          <a:p>
            <a:pPr marL="400050" indent="-400050">
              <a:buFont typeface="+mj-lt"/>
              <a:buAutoNum type="romanUcPeriod"/>
            </a:pPr>
            <a:r>
              <a:rPr lang="ru-RU" sz="2000" dirty="0">
                <a:solidFill>
                  <a:schemeClr val="bg1">
                    <a:lumMod val="65000"/>
                  </a:schemeClr>
                </a:solidFill>
              </a:rPr>
              <a:t>Если фаза планирования решила, что после сжатия места под 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Gen0 </a:t>
            </a:r>
            <a:r>
              <a:rPr lang="ru-RU" sz="2000" dirty="0">
                <a:solidFill>
                  <a:schemeClr val="bg1">
                    <a:lumMod val="65000"/>
                  </a:schemeClr>
                </a:solidFill>
              </a:rPr>
              <a:t>будет мало, создаем новый сегмент (резерв, </a:t>
            </a:r>
            <a:r>
              <a:rPr lang="ru-RU" sz="2000" dirty="0" err="1">
                <a:solidFill>
                  <a:schemeClr val="bg1">
                    <a:lumMod val="65000"/>
                  </a:schemeClr>
                </a:solidFill>
              </a:rPr>
              <a:t>коммит</a:t>
            </a:r>
            <a:r>
              <a:rPr lang="ru-RU" sz="2000" dirty="0">
                <a:solidFill>
                  <a:schemeClr val="bg1">
                    <a:lumMod val="65000"/>
                  </a:schemeClr>
                </a:solidFill>
              </a:rPr>
              <a:t> его части, размещение </a:t>
            </a:r>
            <a:r>
              <a:rPr lang="en-US" sz="2000" dirty="0" err="1">
                <a:solidFill>
                  <a:schemeClr val="bg1">
                    <a:lumMod val="65000"/>
                  </a:schemeClr>
                </a:solidFill>
              </a:rPr>
              <a:t>alloc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 context, </a:t>
            </a:r>
            <a:r>
              <a:rPr lang="ru-RU" sz="2000" dirty="0">
                <a:solidFill>
                  <a:schemeClr val="bg1">
                    <a:lumMod val="65000"/>
                  </a:schemeClr>
                </a:solidFill>
              </a:rPr>
              <a:t>встраивание в общий 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chain)</a:t>
            </a:r>
            <a:endParaRPr lang="ru-RU" sz="2000" dirty="0">
              <a:solidFill>
                <a:schemeClr val="bg1">
                  <a:lumMod val="65000"/>
                </a:schemeClr>
              </a:solidFill>
            </a:endParaRPr>
          </a:p>
          <a:p>
            <a:pPr marL="400050" indent="-400050">
              <a:buFont typeface="+mj-lt"/>
              <a:buAutoNum type="romanUcPeriod" startAt="3"/>
            </a:pPr>
            <a:r>
              <a:rPr lang="ru-RU" sz="2000" dirty="0" smtClean="0"/>
              <a:t>Заменить </a:t>
            </a:r>
            <a:r>
              <a:rPr lang="ru-RU" sz="2000" dirty="0" smtClean="0"/>
              <a:t>все ссылки на корректные</a:t>
            </a:r>
            <a:endParaRPr lang="ru-RU" dirty="0" smtClean="0"/>
          </a:p>
          <a:p>
            <a:pPr marL="800100" lvl="1" indent="-342900">
              <a:buFont typeface="+mj-lt"/>
              <a:buAutoNum type="arabicPeriod"/>
            </a:pPr>
            <a:r>
              <a:rPr lang="ru-RU" dirty="0" smtClean="0">
                <a:solidFill>
                  <a:schemeClr val="bg1">
                    <a:lumMod val="65000"/>
                  </a:schemeClr>
                </a:solidFill>
              </a:rPr>
              <a:t>У нас есть: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Gaps’n’Plugs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ru-RU" dirty="0" smtClean="0">
                <a:solidFill>
                  <a:schemeClr val="bg1">
                    <a:lumMod val="65000"/>
                  </a:schemeClr>
                </a:solidFill>
              </a:rPr>
              <a:t>по которым легко подсчитать смещения</a:t>
            </a:r>
          </a:p>
          <a:p>
            <a:pPr marL="1257300" lvl="2" indent="-342900">
              <a:buFont typeface="+mj-lt"/>
              <a:buAutoNum type="arabicPeriod"/>
            </a:pPr>
            <a:r>
              <a:rPr lang="ru-RU" dirty="0" smtClean="0">
                <a:solidFill>
                  <a:schemeClr val="bg1">
                    <a:lumMod val="65000"/>
                  </a:schemeClr>
                </a:solidFill>
              </a:rPr>
              <a:t>Собирая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gen0, </a:t>
            </a:r>
            <a:r>
              <a:rPr lang="ru-RU" dirty="0" smtClean="0">
                <a:solidFill>
                  <a:schemeClr val="bg1">
                    <a:lumMod val="65000"/>
                  </a:schemeClr>
                </a:solidFill>
              </a:rPr>
              <a:t>мы просматриваем его +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cards table </a:t>
            </a:r>
            <a:r>
              <a:rPr lang="ru-RU" dirty="0" smtClean="0">
                <a:solidFill>
                  <a:schemeClr val="bg1">
                    <a:lumMod val="65000"/>
                  </a:schemeClr>
                </a:solidFill>
              </a:rPr>
              <a:t>старших поколений</a:t>
            </a:r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ru-RU" dirty="0" smtClean="0">
                <a:solidFill>
                  <a:schemeClr val="bg1">
                    <a:lumMod val="65000"/>
                  </a:schemeClr>
                </a:solidFill>
              </a:rPr>
              <a:t>После чего сканируем все возможные места, производя замену:</a:t>
            </a:r>
          </a:p>
          <a:p>
            <a:pPr marL="1257300" lvl="2" indent="-342900">
              <a:buFont typeface="+mj-lt"/>
              <a:buAutoNum type="arabicPeriod"/>
            </a:pPr>
            <a:r>
              <a:rPr lang="ru-RU" dirty="0" smtClean="0">
                <a:solidFill>
                  <a:schemeClr val="bg1">
                    <a:lumMod val="65000"/>
                  </a:schemeClr>
                </a:solidFill>
              </a:rPr>
              <a:t>Ссылки со стека. Эти данные включают в себя все локальные переменные и параметры методов, переданные через стек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 + eager roots collection</a:t>
            </a:r>
            <a:endParaRPr lang="ru-RU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1257300" lvl="2" indent="-342900">
              <a:buFont typeface="+mj-lt"/>
              <a:buAutoNum type="arabicPeriod"/>
            </a:pPr>
            <a:r>
              <a:rPr lang="ru-RU" dirty="0" smtClean="0"/>
              <a:t>Ссылки с полей </a:t>
            </a:r>
            <a:r>
              <a:rPr lang="ru-RU" dirty="0" smtClean="0"/>
              <a:t>объектов</a:t>
            </a:r>
            <a:r>
              <a:rPr lang="en-US" dirty="0" smtClean="0"/>
              <a:t>, </a:t>
            </a:r>
            <a:r>
              <a:rPr lang="ru-RU" dirty="0" smtClean="0"/>
              <a:t>полученных через </a:t>
            </a:r>
            <a:r>
              <a:rPr lang="en-US" dirty="0" smtClean="0"/>
              <a:t>Cards table</a:t>
            </a:r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2538708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=""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23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7" name="Title 1">
            <a:extLst>
              <a:ext uri="{FF2B5EF4-FFF2-40B4-BE49-F238E27FC236}">
                <a16:creationId xmlns=""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824666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2800" b="1" dirty="0" smtClean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Compact</a:t>
            </a:r>
          </a:p>
          <a:p>
            <a:pPr lvl="0" defTabSz="914400">
              <a:lnSpc>
                <a:spcPct val="110000"/>
              </a:lnSpc>
              <a:spcBef>
                <a:spcPts val="0"/>
              </a:spcBef>
            </a:pPr>
            <a:r>
              <a:rPr lang="en-US" sz="2000" b="1" dirty="0" smtClean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Small </a:t>
            </a:r>
            <a:r>
              <a:rPr lang="en-US" sz="2000" b="1" smtClean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Objects Heap</a:t>
            </a:r>
            <a:endParaRPr lang="ru-RU" sz="28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  <a:p>
            <a:pPr>
              <a:lnSpc>
                <a:spcPct val="110000"/>
              </a:lnSpc>
            </a:pPr>
            <a:endParaRPr lang="ru-RU" sz="28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AF57D2E9-EA7E-48D5-B5FB-528ECA79B6E4}"/>
              </a:ext>
            </a:extLst>
          </p:cNvPr>
          <p:cNvSpPr txBox="1"/>
          <p:nvPr/>
        </p:nvSpPr>
        <p:spPr>
          <a:xfrm>
            <a:off x="1238005" y="1459934"/>
            <a:ext cx="9963396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indent="-400050">
              <a:buFont typeface="+mj-lt"/>
              <a:buAutoNum type="romanUcPeriod"/>
            </a:pPr>
            <a:r>
              <a:rPr lang="ru-RU" sz="2000" dirty="0">
                <a:solidFill>
                  <a:schemeClr val="bg1">
                    <a:lumMod val="65000"/>
                  </a:schemeClr>
                </a:solidFill>
              </a:rPr>
              <a:t>Если необходимо, создается новый </a:t>
            </a:r>
            <a:r>
              <a:rPr lang="ru-RU" sz="2000" dirty="0" err="1">
                <a:solidFill>
                  <a:schemeClr val="bg1">
                    <a:lumMod val="65000"/>
                  </a:schemeClr>
                </a:solidFill>
              </a:rPr>
              <a:t>эфимерный</a:t>
            </a:r>
            <a:r>
              <a:rPr lang="ru-RU" sz="2000" dirty="0">
                <a:solidFill>
                  <a:schemeClr val="bg1">
                    <a:lumMod val="65000"/>
                  </a:schemeClr>
                </a:solidFill>
              </a:rPr>
              <a:t> сегмент</a:t>
            </a:r>
          </a:p>
          <a:p>
            <a:pPr marL="400050" indent="-400050">
              <a:buFont typeface="+mj-lt"/>
              <a:buAutoNum type="romanUcPeriod"/>
            </a:pPr>
            <a:r>
              <a:rPr lang="ru-RU" sz="2000" dirty="0">
                <a:solidFill>
                  <a:schemeClr val="bg1">
                    <a:lumMod val="65000"/>
                  </a:schemeClr>
                </a:solidFill>
              </a:rPr>
              <a:t>Если фаза планирования решила, что после сжатия места под 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Gen0 </a:t>
            </a:r>
            <a:r>
              <a:rPr lang="ru-RU" sz="2000" dirty="0">
                <a:solidFill>
                  <a:schemeClr val="bg1">
                    <a:lumMod val="65000"/>
                  </a:schemeClr>
                </a:solidFill>
              </a:rPr>
              <a:t>будет мало, создаем новый сегмент (резерв, </a:t>
            </a:r>
            <a:r>
              <a:rPr lang="ru-RU" sz="2000" dirty="0" err="1">
                <a:solidFill>
                  <a:schemeClr val="bg1">
                    <a:lumMod val="65000"/>
                  </a:schemeClr>
                </a:solidFill>
              </a:rPr>
              <a:t>коммит</a:t>
            </a:r>
            <a:r>
              <a:rPr lang="ru-RU" sz="2000" dirty="0">
                <a:solidFill>
                  <a:schemeClr val="bg1">
                    <a:lumMod val="65000"/>
                  </a:schemeClr>
                </a:solidFill>
              </a:rPr>
              <a:t> его части, размещение </a:t>
            </a:r>
            <a:r>
              <a:rPr lang="en-US" sz="2000" dirty="0" err="1">
                <a:solidFill>
                  <a:schemeClr val="bg1">
                    <a:lumMod val="65000"/>
                  </a:schemeClr>
                </a:solidFill>
              </a:rPr>
              <a:t>alloc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 context, </a:t>
            </a:r>
            <a:r>
              <a:rPr lang="ru-RU" sz="2000" dirty="0">
                <a:solidFill>
                  <a:schemeClr val="bg1">
                    <a:lumMod val="65000"/>
                  </a:schemeClr>
                </a:solidFill>
              </a:rPr>
              <a:t>встраивание в общий 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chain)</a:t>
            </a:r>
            <a:endParaRPr lang="ru-RU" sz="2000" dirty="0">
              <a:solidFill>
                <a:schemeClr val="bg1">
                  <a:lumMod val="65000"/>
                </a:schemeClr>
              </a:solidFill>
            </a:endParaRPr>
          </a:p>
          <a:p>
            <a:pPr marL="400050" indent="-400050">
              <a:buFont typeface="+mj-lt"/>
              <a:buAutoNum type="romanUcPeriod" startAt="3"/>
            </a:pPr>
            <a:r>
              <a:rPr lang="ru-RU" sz="2000" dirty="0" smtClean="0"/>
              <a:t>Заменить </a:t>
            </a:r>
            <a:r>
              <a:rPr lang="ru-RU" sz="2000" dirty="0" smtClean="0"/>
              <a:t>все ссылки на корректные</a:t>
            </a:r>
            <a:endParaRPr lang="ru-RU" dirty="0" smtClean="0"/>
          </a:p>
          <a:p>
            <a:pPr marL="800100" lvl="1" indent="-342900">
              <a:buFont typeface="+mj-lt"/>
              <a:buAutoNum type="arabicPeriod"/>
            </a:pPr>
            <a:r>
              <a:rPr lang="ru-RU" dirty="0" smtClean="0">
                <a:solidFill>
                  <a:schemeClr val="bg1">
                    <a:lumMod val="65000"/>
                  </a:schemeClr>
                </a:solidFill>
              </a:rPr>
              <a:t>У нас есть: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Gaps’n’Plugs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ru-RU" dirty="0" smtClean="0">
                <a:solidFill>
                  <a:schemeClr val="bg1">
                    <a:lumMod val="65000"/>
                  </a:schemeClr>
                </a:solidFill>
              </a:rPr>
              <a:t>по которым легко подсчитать смещения</a:t>
            </a:r>
          </a:p>
          <a:p>
            <a:pPr marL="1257300" lvl="2" indent="-342900">
              <a:buFont typeface="+mj-lt"/>
              <a:buAutoNum type="arabicPeriod"/>
            </a:pPr>
            <a:r>
              <a:rPr lang="ru-RU" dirty="0" smtClean="0">
                <a:solidFill>
                  <a:schemeClr val="bg1">
                    <a:lumMod val="65000"/>
                  </a:schemeClr>
                </a:solidFill>
              </a:rPr>
              <a:t>Собирая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gen0, </a:t>
            </a:r>
            <a:r>
              <a:rPr lang="ru-RU" dirty="0" smtClean="0">
                <a:solidFill>
                  <a:schemeClr val="bg1">
                    <a:lumMod val="65000"/>
                  </a:schemeClr>
                </a:solidFill>
              </a:rPr>
              <a:t>мы просматриваем его +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cards table </a:t>
            </a:r>
            <a:r>
              <a:rPr lang="ru-RU" dirty="0" smtClean="0">
                <a:solidFill>
                  <a:schemeClr val="bg1">
                    <a:lumMod val="65000"/>
                  </a:schemeClr>
                </a:solidFill>
              </a:rPr>
              <a:t>старших поколений</a:t>
            </a:r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ru-RU" dirty="0" smtClean="0">
                <a:solidFill>
                  <a:schemeClr val="bg1">
                    <a:lumMod val="65000"/>
                  </a:schemeClr>
                </a:solidFill>
              </a:rPr>
              <a:t>После чего сканируем все возможные места, производя замену:</a:t>
            </a:r>
          </a:p>
          <a:p>
            <a:pPr marL="1257300" lvl="2" indent="-342900">
              <a:buFont typeface="+mj-lt"/>
              <a:buAutoNum type="arabicPeriod"/>
            </a:pPr>
            <a:r>
              <a:rPr lang="ru-RU" dirty="0" smtClean="0">
                <a:solidFill>
                  <a:schemeClr val="bg1">
                    <a:lumMod val="65000"/>
                  </a:schemeClr>
                </a:solidFill>
              </a:rPr>
              <a:t>Ссылки со стека. Эти данные включают в себя все локальные переменные и параметры методов, переданные через стек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 + eager roots collection</a:t>
            </a:r>
            <a:endParaRPr lang="ru-RU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1257300" lvl="2" indent="-342900">
              <a:buFont typeface="+mj-lt"/>
              <a:buAutoNum type="arabicPeriod"/>
            </a:pPr>
            <a:r>
              <a:rPr lang="ru-RU" dirty="0" smtClean="0">
                <a:solidFill>
                  <a:schemeClr val="bg1">
                    <a:lumMod val="65000"/>
                  </a:schemeClr>
                </a:solidFill>
              </a:rPr>
              <a:t>Ссылки с полей </a:t>
            </a:r>
            <a:r>
              <a:rPr lang="ru-RU" dirty="0" smtClean="0">
                <a:solidFill>
                  <a:schemeClr val="bg1">
                    <a:lumMod val="65000"/>
                  </a:schemeClr>
                </a:solidFill>
              </a:rPr>
              <a:t>объектов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ru-RU" dirty="0" smtClean="0">
                <a:solidFill>
                  <a:schemeClr val="bg1">
                    <a:lumMod val="65000"/>
                  </a:schemeClr>
                </a:solidFill>
              </a:rPr>
              <a:t>полученных через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Cards table</a:t>
            </a:r>
            <a:endParaRPr lang="ru-RU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1257300" lvl="2" indent="-342900">
              <a:buFont typeface="+mj-lt"/>
              <a:buAutoNum type="arabicPeriod"/>
            </a:pPr>
            <a:r>
              <a:rPr lang="ru-RU" dirty="0" smtClean="0"/>
              <a:t>Ссылки с полей объектов </a:t>
            </a:r>
            <a:r>
              <a:rPr lang="en-US" dirty="0" smtClean="0"/>
              <a:t>SOH/LOH </a:t>
            </a:r>
            <a:r>
              <a:rPr lang="ru-RU" dirty="0"/>
              <a:t>с</a:t>
            </a:r>
            <a:r>
              <a:rPr lang="ru-RU" dirty="0" smtClean="0"/>
              <a:t> этапа обхода графа</a:t>
            </a:r>
          </a:p>
        </p:txBody>
      </p:sp>
    </p:spTree>
    <p:extLst>
      <p:ext uri="{BB962C8B-B14F-4D97-AF65-F5344CB8AC3E}">
        <p14:creationId xmlns:p14="http://schemas.microsoft.com/office/powerpoint/2010/main" val="4045093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=""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24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7" name="Title 1">
            <a:extLst>
              <a:ext uri="{FF2B5EF4-FFF2-40B4-BE49-F238E27FC236}">
                <a16:creationId xmlns=""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824666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2800" b="1" dirty="0" smtClean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Compact</a:t>
            </a:r>
          </a:p>
          <a:p>
            <a:pPr lvl="0" defTabSz="914400">
              <a:lnSpc>
                <a:spcPct val="110000"/>
              </a:lnSpc>
              <a:spcBef>
                <a:spcPts val="0"/>
              </a:spcBef>
            </a:pPr>
            <a:r>
              <a:rPr lang="en-US" sz="2000" b="1" dirty="0" smtClean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Small </a:t>
            </a:r>
            <a:r>
              <a:rPr lang="en-US" sz="2000" b="1" smtClean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Objects Heap</a:t>
            </a:r>
            <a:endParaRPr lang="ru-RU" sz="28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  <a:p>
            <a:pPr>
              <a:lnSpc>
                <a:spcPct val="110000"/>
              </a:lnSpc>
            </a:pPr>
            <a:endParaRPr lang="ru-RU" sz="28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AF57D2E9-EA7E-48D5-B5FB-528ECA79B6E4}"/>
              </a:ext>
            </a:extLst>
          </p:cNvPr>
          <p:cNvSpPr txBox="1"/>
          <p:nvPr/>
        </p:nvSpPr>
        <p:spPr>
          <a:xfrm>
            <a:off x="1238005" y="1459934"/>
            <a:ext cx="9963396" cy="4124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indent="-400050">
              <a:buFont typeface="+mj-lt"/>
              <a:buAutoNum type="romanUcPeriod"/>
            </a:pPr>
            <a:r>
              <a:rPr lang="ru-RU" sz="2000" dirty="0">
                <a:solidFill>
                  <a:schemeClr val="bg1">
                    <a:lumMod val="65000"/>
                  </a:schemeClr>
                </a:solidFill>
              </a:rPr>
              <a:t>Если необходимо, создается новый </a:t>
            </a:r>
            <a:r>
              <a:rPr lang="ru-RU" sz="2000" dirty="0" err="1">
                <a:solidFill>
                  <a:schemeClr val="bg1">
                    <a:lumMod val="65000"/>
                  </a:schemeClr>
                </a:solidFill>
              </a:rPr>
              <a:t>эфимерный</a:t>
            </a:r>
            <a:r>
              <a:rPr lang="ru-RU" sz="2000" dirty="0">
                <a:solidFill>
                  <a:schemeClr val="bg1">
                    <a:lumMod val="65000"/>
                  </a:schemeClr>
                </a:solidFill>
              </a:rPr>
              <a:t> сегмент</a:t>
            </a:r>
          </a:p>
          <a:p>
            <a:pPr marL="400050" indent="-400050">
              <a:buFont typeface="+mj-lt"/>
              <a:buAutoNum type="romanUcPeriod"/>
            </a:pPr>
            <a:r>
              <a:rPr lang="ru-RU" sz="2000" dirty="0">
                <a:solidFill>
                  <a:schemeClr val="bg1">
                    <a:lumMod val="65000"/>
                  </a:schemeClr>
                </a:solidFill>
              </a:rPr>
              <a:t>Если фаза планирования решила, что после сжатия места под 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Gen0 </a:t>
            </a:r>
            <a:r>
              <a:rPr lang="ru-RU" sz="2000" dirty="0">
                <a:solidFill>
                  <a:schemeClr val="bg1">
                    <a:lumMod val="65000"/>
                  </a:schemeClr>
                </a:solidFill>
              </a:rPr>
              <a:t>будет мало, создаем новый сегмент (резерв, </a:t>
            </a:r>
            <a:r>
              <a:rPr lang="ru-RU" sz="2000" dirty="0" err="1">
                <a:solidFill>
                  <a:schemeClr val="bg1">
                    <a:lumMod val="65000"/>
                  </a:schemeClr>
                </a:solidFill>
              </a:rPr>
              <a:t>коммит</a:t>
            </a:r>
            <a:r>
              <a:rPr lang="ru-RU" sz="2000" dirty="0">
                <a:solidFill>
                  <a:schemeClr val="bg1">
                    <a:lumMod val="65000"/>
                  </a:schemeClr>
                </a:solidFill>
              </a:rPr>
              <a:t> его части, размещение </a:t>
            </a:r>
            <a:r>
              <a:rPr lang="en-US" sz="2000" dirty="0" err="1">
                <a:solidFill>
                  <a:schemeClr val="bg1">
                    <a:lumMod val="65000"/>
                  </a:schemeClr>
                </a:solidFill>
              </a:rPr>
              <a:t>alloc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 context, </a:t>
            </a:r>
            <a:r>
              <a:rPr lang="ru-RU" sz="2000" dirty="0">
                <a:solidFill>
                  <a:schemeClr val="bg1">
                    <a:lumMod val="65000"/>
                  </a:schemeClr>
                </a:solidFill>
              </a:rPr>
              <a:t>встраивание в общий 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chain)</a:t>
            </a:r>
            <a:endParaRPr lang="ru-RU" sz="2000" dirty="0">
              <a:solidFill>
                <a:schemeClr val="bg1">
                  <a:lumMod val="65000"/>
                </a:schemeClr>
              </a:solidFill>
            </a:endParaRPr>
          </a:p>
          <a:p>
            <a:pPr marL="400050" indent="-400050">
              <a:buFont typeface="+mj-lt"/>
              <a:buAutoNum type="romanUcPeriod" startAt="3"/>
            </a:pPr>
            <a:r>
              <a:rPr lang="ru-RU" sz="2000" dirty="0" smtClean="0"/>
              <a:t>Заменить </a:t>
            </a:r>
            <a:r>
              <a:rPr lang="ru-RU" sz="2000" dirty="0" smtClean="0"/>
              <a:t>все ссылки на корректные</a:t>
            </a:r>
            <a:endParaRPr lang="ru-RU" dirty="0" smtClean="0"/>
          </a:p>
          <a:p>
            <a:pPr marL="800100" lvl="1" indent="-342900">
              <a:buFont typeface="+mj-lt"/>
              <a:buAutoNum type="arabicPeriod"/>
            </a:pPr>
            <a:r>
              <a:rPr lang="ru-RU" dirty="0" smtClean="0">
                <a:solidFill>
                  <a:schemeClr val="bg1">
                    <a:lumMod val="65000"/>
                  </a:schemeClr>
                </a:solidFill>
              </a:rPr>
              <a:t>У нас есть: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Gaps’n’Plugs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ru-RU" dirty="0" smtClean="0">
                <a:solidFill>
                  <a:schemeClr val="bg1">
                    <a:lumMod val="65000"/>
                  </a:schemeClr>
                </a:solidFill>
              </a:rPr>
              <a:t>по которым легко подсчитать смещения</a:t>
            </a:r>
          </a:p>
          <a:p>
            <a:pPr marL="1257300" lvl="2" indent="-342900">
              <a:buFont typeface="+mj-lt"/>
              <a:buAutoNum type="arabicPeriod"/>
            </a:pPr>
            <a:r>
              <a:rPr lang="ru-RU" dirty="0" smtClean="0">
                <a:solidFill>
                  <a:schemeClr val="bg1">
                    <a:lumMod val="65000"/>
                  </a:schemeClr>
                </a:solidFill>
              </a:rPr>
              <a:t>Собирая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gen0, </a:t>
            </a:r>
            <a:r>
              <a:rPr lang="ru-RU" dirty="0" smtClean="0">
                <a:solidFill>
                  <a:schemeClr val="bg1">
                    <a:lumMod val="65000"/>
                  </a:schemeClr>
                </a:solidFill>
              </a:rPr>
              <a:t>мы просматриваем его +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cards table </a:t>
            </a:r>
            <a:r>
              <a:rPr lang="ru-RU" dirty="0" smtClean="0">
                <a:solidFill>
                  <a:schemeClr val="bg1">
                    <a:lumMod val="65000"/>
                  </a:schemeClr>
                </a:solidFill>
              </a:rPr>
              <a:t>старших поколений</a:t>
            </a:r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ru-RU" dirty="0" smtClean="0">
                <a:solidFill>
                  <a:schemeClr val="bg1">
                    <a:lumMod val="65000"/>
                  </a:schemeClr>
                </a:solidFill>
              </a:rPr>
              <a:t>После чего сканируем все возможные места, производя замену:</a:t>
            </a:r>
          </a:p>
          <a:p>
            <a:pPr marL="1257300" lvl="2" indent="-342900">
              <a:buFont typeface="+mj-lt"/>
              <a:buAutoNum type="arabicPeriod"/>
            </a:pPr>
            <a:r>
              <a:rPr lang="ru-RU" dirty="0" smtClean="0">
                <a:solidFill>
                  <a:schemeClr val="bg1">
                    <a:lumMod val="65000"/>
                  </a:schemeClr>
                </a:solidFill>
              </a:rPr>
              <a:t>Ссылки со стека. Эти данные включают в себя все локальные переменные и параметры методов, переданные через стек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 + eager roots collection</a:t>
            </a:r>
            <a:endParaRPr lang="ru-RU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1257300" lvl="2" indent="-342900">
              <a:buFont typeface="+mj-lt"/>
              <a:buAutoNum type="arabicPeriod"/>
            </a:pPr>
            <a:r>
              <a:rPr lang="ru-RU" dirty="0" smtClean="0">
                <a:solidFill>
                  <a:schemeClr val="bg1">
                    <a:lumMod val="65000"/>
                  </a:schemeClr>
                </a:solidFill>
              </a:rPr>
              <a:t>Ссылки с полей </a:t>
            </a:r>
            <a:r>
              <a:rPr lang="ru-RU" dirty="0" smtClean="0">
                <a:solidFill>
                  <a:schemeClr val="bg1">
                    <a:lumMod val="65000"/>
                  </a:schemeClr>
                </a:solidFill>
              </a:rPr>
              <a:t>объектов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ru-RU" dirty="0" smtClean="0">
                <a:solidFill>
                  <a:schemeClr val="bg1">
                    <a:lumMod val="65000"/>
                  </a:schemeClr>
                </a:solidFill>
              </a:rPr>
              <a:t>полученных через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Cards table</a:t>
            </a:r>
            <a:endParaRPr lang="ru-RU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1257300" lvl="2" indent="-342900">
              <a:buFont typeface="+mj-lt"/>
              <a:buAutoNum type="arabicPeriod"/>
            </a:pPr>
            <a:r>
              <a:rPr lang="ru-RU" dirty="0" smtClean="0">
                <a:solidFill>
                  <a:schemeClr val="bg1">
                    <a:lumMod val="65000"/>
                  </a:schemeClr>
                </a:solidFill>
              </a:rPr>
              <a:t>Ссылки с полей объектов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SOH/LOH </a:t>
            </a:r>
            <a:r>
              <a:rPr lang="ru-RU" dirty="0">
                <a:solidFill>
                  <a:schemeClr val="bg1">
                    <a:lumMod val="65000"/>
                  </a:schemeClr>
                </a:solidFill>
              </a:rPr>
              <a:t>с</a:t>
            </a:r>
            <a:r>
              <a:rPr lang="ru-RU" dirty="0" smtClean="0">
                <a:solidFill>
                  <a:schemeClr val="bg1">
                    <a:lumMod val="65000"/>
                  </a:schemeClr>
                </a:solidFill>
              </a:rPr>
              <a:t> этапа обхода графа</a:t>
            </a:r>
          </a:p>
          <a:p>
            <a:pPr marL="1257300" lvl="2" indent="-342900">
              <a:buFont typeface="+mj-lt"/>
              <a:buAutoNum type="arabicPeriod"/>
            </a:pPr>
            <a:r>
              <a:rPr lang="ru-RU" dirty="0" smtClean="0"/>
              <a:t>Ссылки с </a:t>
            </a:r>
            <a:r>
              <a:rPr lang="en-US" dirty="0" smtClean="0"/>
              <a:t>pre- </a:t>
            </a:r>
            <a:r>
              <a:rPr lang="ru-RU" dirty="0" smtClean="0"/>
              <a:t>и </a:t>
            </a:r>
            <a:r>
              <a:rPr lang="en-US" dirty="0" smtClean="0"/>
              <a:t>post-plugs. Pinned plug queue</a:t>
            </a:r>
          </a:p>
        </p:txBody>
      </p:sp>
    </p:spTree>
    <p:extLst>
      <p:ext uri="{BB962C8B-B14F-4D97-AF65-F5344CB8AC3E}">
        <p14:creationId xmlns:p14="http://schemas.microsoft.com/office/powerpoint/2010/main" val="3155107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=""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25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7" name="Title 1">
            <a:extLst>
              <a:ext uri="{FF2B5EF4-FFF2-40B4-BE49-F238E27FC236}">
                <a16:creationId xmlns=""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824666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2800" b="1" dirty="0" smtClean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Compact</a:t>
            </a:r>
          </a:p>
          <a:p>
            <a:pPr lvl="0" defTabSz="914400">
              <a:lnSpc>
                <a:spcPct val="110000"/>
              </a:lnSpc>
              <a:spcBef>
                <a:spcPts val="0"/>
              </a:spcBef>
            </a:pPr>
            <a:r>
              <a:rPr lang="en-US" sz="2000" b="1" dirty="0" smtClean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Small </a:t>
            </a:r>
            <a:r>
              <a:rPr lang="en-US" sz="2000" b="1" smtClean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Objects Heap</a:t>
            </a:r>
            <a:endParaRPr lang="ru-RU" sz="28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  <a:p>
            <a:pPr>
              <a:lnSpc>
                <a:spcPct val="110000"/>
              </a:lnSpc>
            </a:pPr>
            <a:endParaRPr lang="ru-RU" sz="28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AF57D2E9-EA7E-48D5-B5FB-528ECA79B6E4}"/>
              </a:ext>
            </a:extLst>
          </p:cNvPr>
          <p:cNvSpPr txBox="1"/>
          <p:nvPr/>
        </p:nvSpPr>
        <p:spPr>
          <a:xfrm>
            <a:off x="1238005" y="1459934"/>
            <a:ext cx="9963396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indent="-400050">
              <a:buFont typeface="+mj-lt"/>
              <a:buAutoNum type="romanUcPeriod"/>
            </a:pPr>
            <a:r>
              <a:rPr lang="ru-RU" sz="2000" dirty="0">
                <a:solidFill>
                  <a:schemeClr val="bg1">
                    <a:lumMod val="65000"/>
                  </a:schemeClr>
                </a:solidFill>
              </a:rPr>
              <a:t>Если необходимо, создается новый </a:t>
            </a:r>
            <a:r>
              <a:rPr lang="ru-RU" sz="2000" dirty="0" err="1">
                <a:solidFill>
                  <a:schemeClr val="bg1">
                    <a:lumMod val="65000"/>
                  </a:schemeClr>
                </a:solidFill>
              </a:rPr>
              <a:t>эфимерный</a:t>
            </a:r>
            <a:r>
              <a:rPr lang="ru-RU" sz="2000" dirty="0">
                <a:solidFill>
                  <a:schemeClr val="bg1">
                    <a:lumMod val="65000"/>
                  </a:schemeClr>
                </a:solidFill>
              </a:rPr>
              <a:t> сегмент</a:t>
            </a:r>
          </a:p>
          <a:p>
            <a:pPr marL="400050" indent="-400050">
              <a:buFont typeface="+mj-lt"/>
              <a:buAutoNum type="romanUcPeriod"/>
            </a:pPr>
            <a:r>
              <a:rPr lang="ru-RU" sz="2000" dirty="0">
                <a:solidFill>
                  <a:schemeClr val="bg1">
                    <a:lumMod val="65000"/>
                  </a:schemeClr>
                </a:solidFill>
              </a:rPr>
              <a:t>Если фаза планирования решила, что после сжатия места под 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Gen0 </a:t>
            </a:r>
            <a:r>
              <a:rPr lang="ru-RU" sz="2000" dirty="0">
                <a:solidFill>
                  <a:schemeClr val="bg1">
                    <a:lumMod val="65000"/>
                  </a:schemeClr>
                </a:solidFill>
              </a:rPr>
              <a:t>будет мало, создаем новый сегмент (резерв, </a:t>
            </a:r>
            <a:r>
              <a:rPr lang="ru-RU" sz="2000" dirty="0" err="1">
                <a:solidFill>
                  <a:schemeClr val="bg1">
                    <a:lumMod val="65000"/>
                  </a:schemeClr>
                </a:solidFill>
              </a:rPr>
              <a:t>коммит</a:t>
            </a:r>
            <a:r>
              <a:rPr lang="ru-RU" sz="2000" dirty="0">
                <a:solidFill>
                  <a:schemeClr val="bg1">
                    <a:lumMod val="65000"/>
                  </a:schemeClr>
                </a:solidFill>
              </a:rPr>
              <a:t> его части, размещение </a:t>
            </a:r>
            <a:r>
              <a:rPr lang="en-US" sz="2000" dirty="0" err="1">
                <a:solidFill>
                  <a:schemeClr val="bg1">
                    <a:lumMod val="65000"/>
                  </a:schemeClr>
                </a:solidFill>
              </a:rPr>
              <a:t>alloc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 context, </a:t>
            </a:r>
            <a:r>
              <a:rPr lang="ru-RU" sz="2000" dirty="0">
                <a:solidFill>
                  <a:schemeClr val="bg1">
                    <a:lumMod val="65000"/>
                  </a:schemeClr>
                </a:solidFill>
              </a:rPr>
              <a:t>встраивание в общий 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chain)</a:t>
            </a:r>
            <a:endParaRPr lang="ru-RU" sz="2000" dirty="0">
              <a:solidFill>
                <a:schemeClr val="bg1">
                  <a:lumMod val="65000"/>
                </a:schemeClr>
              </a:solidFill>
            </a:endParaRPr>
          </a:p>
          <a:p>
            <a:pPr marL="400050" indent="-400050">
              <a:buFont typeface="+mj-lt"/>
              <a:buAutoNum type="romanUcPeriod" startAt="3"/>
            </a:pPr>
            <a:r>
              <a:rPr lang="ru-RU" sz="2000" dirty="0" smtClean="0"/>
              <a:t>Заменить </a:t>
            </a:r>
            <a:r>
              <a:rPr lang="ru-RU" sz="2000" dirty="0" smtClean="0"/>
              <a:t>все ссылки на корректные</a:t>
            </a:r>
            <a:endParaRPr lang="ru-RU" dirty="0" smtClean="0"/>
          </a:p>
          <a:p>
            <a:pPr marL="800100" lvl="1" indent="-342900">
              <a:buFont typeface="+mj-lt"/>
              <a:buAutoNum type="arabicPeriod"/>
            </a:pPr>
            <a:r>
              <a:rPr lang="ru-RU" dirty="0" smtClean="0">
                <a:solidFill>
                  <a:schemeClr val="bg1">
                    <a:lumMod val="65000"/>
                  </a:schemeClr>
                </a:solidFill>
              </a:rPr>
              <a:t>У нас есть: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Gaps’n’Plugs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ru-RU" dirty="0" smtClean="0">
                <a:solidFill>
                  <a:schemeClr val="bg1">
                    <a:lumMod val="65000"/>
                  </a:schemeClr>
                </a:solidFill>
              </a:rPr>
              <a:t>по которым легко подсчитать смещения</a:t>
            </a:r>
          </a:p>
          <a:p>
            <a:pPr marL="1257300" lvl="2" indent="-342900">
              <a:buFont typeface="+mj-lt"/>
              <a:buAutoNum type="arabicPeriod"/>
            </a:pPr>
            <a:r>
              <a:rPr lang="ru-RU" dirty="0" smtClean="0">
                <a:solidFill>
                  <a:schemeClr val="bg1">
                    <a:lumMod val="65000"/>
                  </a:schemeClr>
                </a:solidFill>
              </a:rPr>
              <a:t>Собирая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gen0, </a:t>
            </a:r>
            <a:r>
              <a:rPr lang="ru-RU" dirty="0" smtClean="0">
                <a:solidFill>
                  <a:schemeClr val="bg1">
                    <a:lumMod val="65000"/>
                  </a:schemeClr>
                </a:solidFill>
              </a:rPr>
              <a:t>мы просматриваем его +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cards table </a:t>
            </a:r>
            <a:r>
              <a:rPr lang="ru-RU" dirty="0" smtClean="0">
                <a:solidFill>
                  <a:schemeClr val="bg1">
                    <a:lumMod val="65000"/>
                  </a:schemeClr>
                </a:solidFill>
              </a:rPr>
              <a:t>старших поколений</a:t>
            </a:r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ru-RU" dirty="0" smtClean="0">
                <a:solidFill>
                  <a:schemeClr val="bg1">
                    <a:lumMod val="65000"/>
                  </a:schemeClr>
                </a:solidFill>
              </a:rPr>
              <a:t>После чего сканируем все возможные места, производя замену:</a:t>
            </a:r>
          </a:p>
          <a:p>
            <a:pPr marL="1257300" lvl="2" indent="-342900">
              <a:buFont typeface="+mj-lt"/>
              <a:buAutoNum type="arabicPeriod"/>
            </a:pPr>
            <a:r>
              <a:rPr lang="ru-RU" dirty="0" smtClean="0">
                <a:solidFill>
                  <a:schemeClr val="bg1">
                    <a:lumMod val="65000"/>
                  </a:schemeClr>
                </a:solidFill>
              </a:rPr>
              <a:t>Ссылки со стека. Эти данные включают в себя все локальные переменные и параметры методов, переданные через стек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 + eager roots collection</a:t>
            </a:r>
            <a:endParaRPr lang="ru-RU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1257300" lvl="2" indent="-342900">
              <a:buFont typeface="+mj-lt"/>
              <a:buAutoNum type="arabicPeriod"/>
            </a:pPr>
            <a:r>
              <a:rPr lang="ru-RU" dirty="0" smtClean="0">
                <a:solidFill>
                  <a:schemeClr val="bg1">
                    <a:lumMod val="65000"/>
                  </a:schemeClr>
                </a:solidFill>
              </a:rPr>
              <a:t>Ссылки с полей </a:t>
            </a:r>
            <a:r>
              <a:rPr lang="ru-RU" dirty="0" smtClean="0">
                <a:solidFill>
                  <a:schemeClr val="bg1">
                    <a:lumMod val="65000"/>
                  </a:schemeClr>
                </a:solidFill>
              </a:rPr>
              <a:t>объектов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ru-RU" dirty="0" smtClean="0">
                <a:solidFill>
                  <a:schemeClr val="bg1">
                    <a:lumMod val="65000"/>
                  </a:schemeClr>
                </a:solidFill>
              </a:rPr>
              <a:t>полученных через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Cards table</a:t>
            </a:r>
            <a:endParaRPr lang="ru-RU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1257300" lvl="2" indent="-342900">
              <a:buFont typeface="+mj-lt"/>
              <a:buAutoNum type="arabicPeriod"/>
            </a:pPr>
            <a:r>
              <a:rPr lang="ru-RU" dirty="0" smtClean="0">
                <a:solidFill>
                  <a:schemeClr val="bg1">
                    <a:lumMod val="65000"/>
                  </a:schemeClr>
                </a:solidFill>
              </a:rPr>
              <a:t>Ссылки с полей объектов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SOH/LOH </a:t>
            </a:r>
            <a:r>
              <a:rPr lang="ru-RU" dirty="0">
                <a:solidFill>
                  <a:schemeClr val="bg1">
                    <a:lumMod val="65000"/>
                  </a:schemeClr>
                </a:solidFill>
              </a:rPr>
              <a:t>с</a:t>
            </a:r>
            <a:r>
              <a:rPr lang="ru-RU" dirty="0" smtClean="0">
                <a:solidFill>
                  <a:schemeClr val="bg1">
                    <a:lumMod val="65000"/>
                  </a:schemeClr>
                </a:solidFill>
              </a:rPr>
              <a:t> этапа обхода графа</a:t>
            </a:r>
          </a:p>
          <a:p>
            <a:pPr marL="1257300" lvl="2" indent="-342900">
              <a:buFont typeface="+mj-lt"/>
              <a:buAutoNum type="arabicPeriod"/>
            </a:pPr>
            <a:r>
              <a:rPr lang="ru-RU" dirty="0" smtClean="0">
                <a:solidFill>
                  <a:schemeClr val="bg1">
                    <a:lumMod val="65000"/>
                  </a:schemeClr>
                </a:solidFill>
              </a:rPr>
              <a:t>Ссылки с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pre- </a:t>
            </a:r>
            <a:r>
              <a:rPr lang="ru-RU" dirty="0" smtClean="0">
                <a:solidFill>
                  <a:schemeClr val="bg1">
                    <a:lumMod val="65000"/>
                  </a:schemeClr>
                </a:solidFill>
              </a:rPr>
              <a:t>и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post-plugs. Pinned plug queue</a:t>
            </a:r>
          </a:p>
          <a:p>
            <a:pPr marL="1257300" lvl="2" indent="-342900">
              <a:buFont typeface="+mj-lt"/>
              <a:buAutoNum type="arabicPeriod"/>
            </a:pPr>
            <a:r>
              <a:rPr lang="ru-RU" dirty="0" smtClean="0"/>
              <a:t>Ссылки с полей объектов, находящихся в </a:t>
            </a:r>
            <a:r>
              <a:rPr lang="en-US" dirty="0"/>
              <a:t>F</a:t>
            </a:r>
            <a:r>
              <a:rPr lang="en-US" dirty="0" smtClean="0"/>
              <a:t>inalization Queue</a:t>
            </a:r>
          </a:p>
        </p:txBody>
      </p:sp>
    </p:spTree>
    <p:extLst>
      <p:ext uri="{BB962C8B-B14F-4D97-AF65-F5344CB8AC3E}">
        <p14:creationId xmlns:p14="http://schemas.microsoft.com/office/powerpoint/2010/main" val="102795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=""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26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7" name="Title 1">
            <a:extLst>
              <a:ext uri="{FF2B5EF4-FFF2-40B4-BE49-F238E27FC236}">
                <a16:creationId xmlns=""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824666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2800" b="1" dirty="0" smtClean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Compact</a:t>
            </a:r>
          </a:p>
          <a:p>
            <a:pPr lvl="0" defTabSz="914400">
              <a:lnSpc>
                <a:spcPct val="110000"/>
              </a:lnSpc>
              <a:spcBef>
                <a:spcPts val="0"/>
              </a:spcBef>
            </a:pPr>
            <a:r>
              <a:rPr lang="en-US" sz="2000" b="1" dirty="0" smtClean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Small </a:t>
            </a:r>
            <a:r>
              <a:rPr lang="en-US" sz="2000" b="1" smtClean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Objects Heap</a:t>
            </a:r>
            <a:endParaRPr lang="ru-RU" sz="28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  <a:p>
            <a:pPr>
              <a:lnSpc>
                <a:spcPct val="110000"/>
              </a:lnSpc>
            </a:pPr>
            <a:endParaRPr lang="ru-RU" sz="28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AF57D2E9-EA7E-48D5-B5FB-528ECA79B6E4}"/>
              </a:ext>
            </a:extLst>
          </p:cNvPr>
          <p:cNvSpPr txBox="1"/>
          <p:nvPr/>
        </p:nvSpPr>
        <p:spPr>
          <a:xfrm>
            <a:off x="1238005" y="1459934"/>
            <a:ext cx="9963396" cy="4678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indent="-400050">
              <a:buFont typeface="+mj-lt"/>
              <a:buAutoNum type="romanUcPeriod"/>
            </a:pPr>
            <a:r>
              <a:rPr lang="ru-RU" sz="2000" dirty="0">
                <a:solidFill>
                  <a:schemeClr val="bg1">
                    <a:lumMod val="65000"/>
                  </a:schemeClr>
                </a:solidFill>
              </a:rPr>
              <a:t>Если необходимо, создается новый </a:t>
            </a:r>
            <a:r>
              <a:rPr lang="ru-RU" sz="2000" dirty="0" err="1">
                <a:solidFill>
                  <a:schemeClr val="bg1">
                    <a:lumMod val="65000"/>
                  </a:schemeClr>
                </a:solidFill>
              </a:rPr>
              <a:t>эфимерный</a:t>
            </a:r>
            <a:r>
              <a:rPr lang="ru-RU" sz="2000" dirty="0">
                <a:solidFill>
                  <a:schemeClr val="bg1">
                    <a:lumMod val="65000"/>
                  </a:schemeClr>
                </a:solidFill>
              </a:rPr>
              <a:t> сегмент</a:t>
            </a:r>
          </a:p>
          <a:p>
            <a:pPr marL="400050" indent="-400050">
              <a:buFont typeface="+mj-lt"/>
              <a:buAutoNum type="romanUcPeriod"/>
            </a:pPr>
            <a:r>
              <a:rPr lang="ru-RU" sz="2000" dirty="0">
                <a:solidFill>
                  <a:schemeClr val="bg1">
                    <a:lumMod val="65000"/>
                  </a:schemeClr>
                </a:solidFill>
              </a:rPr>
              <a:t>Если фаза планирования решила, что после сжатия места под 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Gen0 </a:t>
            </a:r>
            <a:r>
              <a:rPr lang="ru-RU" sz="2000" dirty="0">
                <a:solidFill>
                  <a:schemeClr val="bg1">
                    <a:lumMod val="65000"/>
                  </a:schemeClr>
                </a:solidFill>
              </a:rPr>
              <a:t>будет мало, создаем новый сегмент (резерв, </a:t>
            </a:r>
            <a:r>
              <a:rPr lang="ru-RU" sz="2000" dirty="0" err="1">
                <a:solidFill>
                  <a:schemeClr val="bg1">
                    <a:lumMod val="65000"/>
                  </a:schemeClr>
                </a:solidFill>
              </a:rPr>
              <a:t>коммит</a:t>
            </a:r>
            <a:r>
              <a:rPr lang="ru-RU" sz="2000" dirty="0">
                <a:solidFill>
                  <a:schemeClr val="bg1">
                    <a:lumMod val="65000"/>
                  </a:schemeClr>
                </a:solidFill>
              </a:rPr>
              <a:t> его части, размещение </a:t>
            </a:r>
            <a:r>
              <a:rPr lang="en-US" sz="2000" dirty="0" err="1">
                <a:solidFill>
                  <a:schemeClr val="bg1">
                    <a:lumMod val="65000"/>
                  </a:schemeClr>
                </a:solidFill>
              </a:rPr>
              <a:t>alloc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 context, </a:t>
            </a:r>
            <a:r>
              <a:rPr lang="ru-RU" sz="2000" dirty="0">
                <a:solidFill>
                  <a:schemeClr val="bg1">
                    <a:lumMod val="65000"/>
                  </a:schemeClr>
                </a:solidFill>
              </a:rPr>
              <a:t>встраивание в общий 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chain)</a:t>
            </a:r>
            <a:endParaRPr lang="ru-RU" sz="2000" dirty="0">
              <a:solidFill>
                <a:schemeClr val="bg1">
                  <a:lumMod val="65000"/>
                </a:schemeClr>
              </a:solidFill>
            </a:endParaRPr>
          </a:p>
          <a:p>
            <a:pPr marL="400050" indent="-400050">
              <a:buFont typeface="+mj-lt"/>
              <a:buAutoNum type="romanUcPeriod" startAt="3"/>
            </a:pPr>
            <a:r>
              <a:rPr lang="ru-RU" sz="2000" dirty="0" smtClean="0"/>
              <a:t>Заменить </a:t>
            </a:r>
            <a:r>
              <a:rPr lang="ru-RU" sz="2000" dirty="0" smtClean="0"/>
              <a:t>все ссылки на корректные</a:t>
            </a:r>
            <a:endParaRPr lang="ru-RU" dirty="0" smtClean="0"/>
          </a:p>
          <a:p>
            <a:pPr marL="800100" lvl="1" indent="-342900">
              <a:buFont typeface="+mj-lt"/>
              <a:buAutoNum type="arabicPeriod"/>
            </a:pPr>
            <a:r>
              <a:rPr lang="ru-RU" dirty="0" smtClean="0">
                <a:solidFill>
                  <a:schemeClr val="bg1">
                    <a:lumMod val="65000"/>
                  </a:schemeClr>
                </a:solidFill>
              </a:rPr>
              <a:t>У нас есть: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Gaps’n’Plugs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ru-RU" dirty="0" smtClean="0">
                <a:solidFill>
                  <a:schemeClr val="bg1">
                    <a:lumMod val="65000"/>
                  </a:schemeClr>
                </a:solidFill>
              </a:rPr>
              <a:t>по которым легко подсчитать смещения</a:t>
            </a:r>
          </a:p>
          <a:p>
            <a:pPr marL="1257300" lvl="2" indent="-342900">
              <a:buFont typeface="+mj-lt"/>
              <a:buAutoNum type="arabicPeriod"/>
            </a:pPr>
            <a:r>
              <a:rPr lang="ru-RU" dirty="0" smtClean="0">
                <a:solidFill>
                  <a:schemeClr val="bg1">
                    <a:lumMod val="65000"/>
                  </a:schemeClr>
                </a:solidFill>
              </a:rPr>
              <a:t>Собирая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gen0, </a:t>
            </a:r>
            <a:r>
              <a:rPr lang="ru-RU" dirty="0" smtClean="0">
                <a:solidFill>
                  <a:schemeClr val="bg1">
                    <a:lumMod val="65000"/>
                  </a:schemeClr>
                </a:solidFill>
              </a:rPr>
              <a:t>мы просматриваем его +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cards table </a:t>
            </a:r>
            <a:r>
              <a:rPr lang="ru-RU" dirty="0" smtClean="0">
                <a:solidFill>
                  <a:schemeClr val="bg1">
                    <a:lumMod val="65000"/>
                  </a:schemeClr>
                </a:solidFill>
              </a:rPr>
              <a:t>старших поколений</a:t>
            </a:r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ru-RU" dirty="0" smtClean="0">
                <a:solidFill>
                  <a:schemeClr val="bg1">
                    <a:lumMod val="65000"/>
                  </a:schemeClr>
                </a:solidFill>
              </a:rPr>
              <a:t>После чего сканируем все возможные места, производя замену:</a:t>
            </a:r>
          </a:p>
          <a:p>
            <a:pPr marL="1257300" lvl="2" indent="-342900">
              <a:buFont typeface="+mj-lt"/>
              <a:buAutoNum type="arabicPeriod"/>
            </a:pPr>
            <a:r>
              <a:rPr lang="ru-RU" dirty="0" smtClean="0">
                <a:solidFill>
                  <a:schemeClr val="bg1">
                    <a:lumMod val="65000"/>
                  </a:schemeClr>
                </a:solidFill>
              </a:rPr>
              <a:t>Ссылки со стека. Эти данные включают в себя все локальные переменные и параметры методов, переданные через стек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 + eager roots collection</a:t>
            </a:r>
            <a:endParaRPr lang="ru-RU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1257300" lvl="2" indent="-342900">
              <a:buFont typeface="+mj-lt"/>
              <a:buAutoNum type="arabicPeriod"/>
            </a:pPr>
            <a:r>
              <a:rPr lang="ru-RU" dirty="0" smtClean="0">
                <a:solidFill>
                  <a:schemeClr val="bg1">
                    <a:lumMod val="65000"/>
                  </a:schemeClr>
                </a:solidFill>
              </a:rPr>
              <a:t>Ссылки с полей </a:t>
            </a:r>
            <a:r>
              <a:rPr lang="ru-RU" dirty="0" smtClean="0">
                <a:solidFill>
                  <a:schemeClr val="bg1">
                    <a:lumMod val="65000"/>
                  </a:schemeClr>
                </a:solidFill>
              </a:rPr>
              <a:t>объектов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ru-RU" dirty="0" smtClean="0">
                <a:solidFill>
                  <a:schemeClr val="bg1">
                    <a:lumMod val="65000"/>
                  </a:schemeClr>
                </a:solidFill>
              </a:rPr>
              <a:t>полученных через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Cards table</a:t>
            </a:r>
            <a:endParaRPr lang="ru-RU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1257300" lvl="2" indent="-342900">
              <a:buFont typeface="+mj-lt"/>
              <a:buAutoNum type="arabicPeriod"/>
            </a:pPr>
            <a:r>
              <a:rPr lang="ru-RU" dirty="0" smtClean="0">
                <a:solidFill>
                  <a:schemeClr val="bg1">
                    <a:lumMod val="65000"/>
                  </a:schemeClr>
                </a:solidFill>
              </a:rPr>
              <a:t>Ссылки с полей объектов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SOH/LOH </a:t>
            </a:r>
            <a:r>
              <a:rPr lang="ru-RU" dirty="0">
                <a:solidFill>
                  <a:schemeClr val="bg1">
                    <a:lumMod val="65000"/>
                  </a:schemeClr>
                </a:solidFill>
              </a:rPr>
              <a:t>с</a:t>
            </a:r>
            <a:r>
              <a:rPr lang="ru-RU" dirty="0" smtClean="0">
                <a:solidFill>
                  <a:schemeClr val="bg1">
                    <a:lumMod val="65000"/>
                  </a:schemeClr>
                </a:solidFill>
              </a:rPr>
              <a:t> этапа обхода графа</a:t>
            </a:r>
          </a:p>
          <a:p>
            <a:pPr marL="1257300" lvl="2" indent="-342900">
              <a:buFont typeface="+mj-lt"/>
              <a:buAutoNum type="arabicPeriod"/>
            </a:pPr>
            <a:r>
              <a:rPr lang="ru-RU" dirty="0" smtClean="0">
                <a:solidFill>
                  <a:schemeClr val="bg1">
                    <a:lumMod val="65000"/>
                  </a:schemeClr>
                </a:solidFill>
              </a:rPr>
              <a:t>Ссылки с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pre- </a:t>
            </a:r>
            <a:r>
              <a:rPr lang="ru-RU" dirty="0" smtClean="0">
                <a:solidFill>
                  <a:schemeClr val="bg1">
                    <a:lumMod val="65000"/>
                  </a:schemeClr>
                </a:solidFill>
              </a:rPr>
              <a:t>и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post-plugs. Pinned plug queue</a:t>
            </a:r>
          </a:p>
          <a:p>
            <a:pPr marL="1257300" lvl="2" indent="-342900">
              <a:buFont typeface="+mj-lt"/>
              <a:buAutoNum type="arabicPeriod"/>
            </a:pPr>
            <a:r>
              <a:rPr lang="ru-RU" dirty="0" smtClean="0">
                <a:solidFill>
                  <a:schemeClr val="bg1">
                    <a:lumMod val="65000"/>
                  </a:schemeClr>
                </a:solidFill>
              </a:rPr>
              <a:t>Ссылки с полей объектов, находящихся в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inalization Queue</a:t>
            </a:r>
          </a:p>
          <a:p>
            <a:pPr marL="1257300" lvl="2" indent="-342900">
              <a:buFont typeface="+mj-lt"/>
              <a:buAutoNum type="arabicPeriod"/>
            </a:pPr>
            <a:r>
              <a:rPr lang="ru-RU" dirty="0" smtClean="0"/>
              <a:t>Ссылки в </a:t>
            </a:r>
            <a:r>
              <a:rPr lang="en-US" dirty="0" smtClean="0"/>
              <a:t>Handle tables.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3882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=""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27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7" name="Title 1">
            <a:extLst>
              <a:ext uri="{FF2B5EF4-FFF2-40B4-BE49-F238E27FC236}">
                <a16:creationId xmlns=""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824666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2800" b="1" dirty="0" smtClean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Compact</a:t>
            </a:r>
          </a:p>
          <a:p>
            <a:pPr lvl="0" defTabSz="914400">
              <a:lnSpc>
                <a:spcPct val="110000"/>
              </a:lnSpc>
              <a:spcBef>
                <a:spcPts val="0"/>
              </a:spcBef>
            </a:pPr>
            <a:r>
              <a:rPr lang="en-US" sz="2000" b="1" dirty="0" smtClean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Small </a:t>
            </a:r>
            <a:r>
              <a:rPr lang="en-US" sz="2000" b="1" smtClean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Objects Heap</a:t>
            </a:r>
            <a:endParaRPr lang="ru-RU" sz="28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  <a:p>
            <a:pPr>
              <a:lnSpc>
                <a:spcPct val="110000"/>
              </a:lnSpc>
            </a:pPr>
            <a:endParaRPr lang="ru-RU" sz="28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AF57D2E9-EA7E-48D5-B5FB-528ECA79B6E4}"/>
              </a:ext>
            </a:extLst>
          </p:cNvPr>
          <p:cNvSpPr txBox="1"/>
          <p:nvPr/>
        </p:nvSpPr>
        <p:spPr>
          <a:xfrm>
            <a:off x="1238005" y="1459934"/>
            <a:ext cx="9963396" cy="52322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indent="-400050">
              <a:buFont typeface="+mj-lt"/>
              <a:buAutoNum type="romanUcPeriod"/>
            </a:pPr>
            <a:r>
              <a:rPr lang="ru-RU" sz="2000" dirty="0">
                <a:solidFill>
                  <a:schemeClr val="bg1">
                    <a:lumMod val="65000"/>
                  </a:schemeClr>
                </a:solidFill>
              </a:rPr>
              <a:t>Если необходимо, создается новый </a:t>
            </a:r>
            <a:r>
              <a:rPr lang="ru-RU" sz="2000" dirty="0" err="1">
                <a:solidFill>
                  <a:schemeClr val="bg1">
                    <a:lumMod val="65000"/>
                  </a:schemeClr>
                </a:solidFill>
              </a:rPr>
              <a:t>эфимерный</a:t>
            </a:r>
            <a:r>
              <a:rPr lang="ru-RU" sz="2000" dirty="0">
                <a:solidFill>
                  <a:schemeClr val="bg1">
                    <a:lumMod val="65000"/>
                  </a:schemeClr>
                </a:solidFill>
              </a:rPr>
              <a:t> сегмент</a:t>
            </a:r>
          </a:p>
          <a:p>
            <a:pPr marL="400050" indent="-400050">
              <a:buFont typeface="+mj-lt"/>
              <a:buAutoNum type="romanUcPeriod"/>
            </a:pPr>
            <a:r>
              <a:rPr lang="ru-RU" sz="2000" dirty="0">
                <a:solidFill>
                  <a:schemeClr val="bg1">
                    <a:lumMod val="65000"/>
                  </a:schemeClr>
                </a:solidFill>
              </a:rPr>
              <a:t>Если фаза планирования решила, что после сжатия места под 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Gen0 </a:t>
            </a:r>
            <a:r>
              <a:rPr lang="ru-RU" sz="2000" dirty="0">
                <a:solidFill>
                  <a:schemeClr val="bg1">
                    <a:lumMod val="65000"/>
                  </a:schemeClr>
                </a:solidFill>
              </a:rPr>
              <a:t>будет мало, создаем новый сегмент (резерв, </a:t>
            </a:r>
            <a:r>
              <a:rPr lang="ru-RU" sz="2000" dirty="0" err="1">
                <a:solidFill>
                  <a:schemeClr val="bg1">
                    <a:lumMod val="65000"/>
                  </a:schemeClr>
                </a:solidFill>
              </a:rPr>
              <a:t>коммит</a:t>
            </a:r>
            <a:r>
              <a:rPr lang="ru-RU" sz="2000" dirty="0">
                <a:solidFill>
                  <a:schemeClr val="bg1">
                    <a:lumMod val="65000"/>
                  </a:schemeClr>
                </a:solidFill>
              </a:rPr>
              <a:t> его части, размещение </a:t>
            </a:r>
            <a:r>
              <a:rPr lang="en-US" sz="2000" dirty="0" err="1">
                <a:solidFill>
                  <a:schemeClr val="bg1">
                    <a:lumMod val="65000"/>
                  </a:schemeClr>
                </a:solidFill>
              </a:rPr>
              <a:t>alloc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 context, </a:t>
            </a:r>
            <a:r>
              <a:rPr lang="ru-RU" sz="2000" dirty="0">
                <a:solidFill>
                  <a:schemeClr val="bg1">
                    <a:lumMod val="65000"/>
                  </a:schemeClr>
                </a:solidFill>
              </a:rPr>
              <a:t>встраивание в общий 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chain)</a:t>
            </a:r>
            <a:endParaRPr lang="ru-RU" sz="2000" dirty="0">
              <a:solidFill>
                <a:schemeClr val="bg1">
                  <a:lumMod val="65000"/>
                </a:schemeClr>
              </a:solidFill>
            </a:endParaRPr>
          </a:p>
          <a:p>
            <a:pPr marL="400050" indent="-400050">
              <a:buFont typeface="+mj-lt"/>
              <a:buAutoNum type="romanUcPeriod" startAt="3"/>
            </a:pPr>
            <a:r>
              <a:rPr lang="ru-RU" sz="2000" dirty="0" smtClean="0"/>
              <a:t>Заменить </a:t>
            </a:r>
            <a:r>
              <a:rPr lang="ru-RU" sz="2000" dirty="0" smtClean="0"/>
              <a:t>все ссылки на корректные</a:t>
            </a:r>
            <a:endParaRPr lang="ru-RU" dirty="0" smtClean="0"/>
          </a:p>
          <a:p>
            <a:pPr marL="800100" lvl="1" indent="-342900">
              <a:buFont typeface="+mj-lt"/>
              <a:buAutoNum type="arabicPeriod"/>
            </a:pPr>
            <a:r>
              <a:rPr lang="ru-RU" dirty="0" smtClean="0"/>
              <a:t>У нас есть: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dirty="0" err="1" smtClean="0"/>
              <a:t>Gaps’n’Plugs</a:t>
            </a:r>
            <a:r>
              <a:rPr lang="en-US" dirty="0" smtClean="0"/>
              <a:t>, </a:t>
            </a:r>
            <a:r>
              <a:rPr lang="ru-RU" dirty="0" smtClean="0"/>
              <a:t>по которым легко подсчитать смещения</a:t>
            </a:r>
          </a:p>
          <a:p>
            <a:pPr marL="1257300" lvl="2" indent="-342900">
              <a:buFont typeface="+mj-lt"/>
              <a:buAutoNum type="arabicPeriod"/>
            </a:pPr>
            <a:r>
              <a:rPr lang="ru-RU" dirty="0" smtClean="0"/>
              <a:t>Собирая </a:t>
            </a:r>
            <a:r>
              <a:rPr lang="en-US" dirty="0" smtClean="0"/>
              <a:t>gen0, </a:t>
            </a:r>
            <a:r>
              <a:rPr lang="ru-RU" dirty="0" smtClean="0"/>
              <a:t>мы просматриваем его + </a:t>
            </a:r>
            <a:r>
              <a:rPr lang="en-US" dirty="0" smtClean="0"/>
              <a:t>cards table </a:t>
            </a:r>
            <a:r>
              <a:rPr lang="ru-RU" dirty="0" smtClean="0"/>
              <a:t>старших поколений</a:t>
            </a:r>
            <a:endParaRPr lang="en-US" dirty="0" smtClean="0"/>
          </a:p>
          <a:p>
            <a:pPr marL="800100" lvl="1" indent="-342900">
              <a:buFont typeface="+mj-lt"/>
              <a:buAutoNum type="arabicPeriod"/>
            </a:pPr>
            <a:r>
              <a:rPr lang="ru-RU" dirty="0" smtClean="0"/>
              <a:t>После чего сканируем все возможные места, производя замену:</a:t>
            </a:r>
          </a:p>
          <a:p>
            <a:pPr marL="1257300" lvl="2" indent="-342900">
              <a:buFont typeface="+mj-lt"/>
              <a:buAutoNum type="arabicPeriod"/>
            </a:pPr>
            <a:r>
              <a:rPr lang="ru-RU" dirty="0" smtClean="0"/>
              <a:t>Ссылки со стека. Эти данные включают в себя все локальные переменные и параметры методов, переданные через стек</a:t>
            </a:r>
            <a:r>
              <a:rPr lang="en-US" dirty="0" smtClean="0"/>
              <a:t> + eager roots collection</a:t>
            </a:r>
            <a:endParaRPr lang="ru-RU" dirty="0" smtClean="0"/>
          </a:p>
          <a:p>
            <a:pPr marL="1257300" lvl="2" indent="-342900">
              <a:buFont typeface="+mj-lt"/>
              <a:buAutoNum type="arabicPeriod"/>
            </a:pPr>
            <a:r>
              <a:rPr lang="ru-RU" dirty="0" smtClean="0"/>
              <a:t>Ссылки с полей </a:t>
            </a:r>
            <a:r>
              <a:rPr lang="ru-RU" dirty="0" smtClean="0"/>
              <a:t>объектов</a:t>
            </a:r>
            <a:r>
              <a:rPr lang="en-US" dirty="0" smtClean="0"/>
              <a:t>, </a:t>
            </a:r>
            <a:r>
              <a:rPr lang="ru-RU" dirty="0" smtClean="0"/>
              <a:t>полученных через </a:t>
            </a:r>
            <a:r>
              <a:rPr lang="en-US" dirty="0" smtClean="0"/>
              <a:t>Cards table</a:t>
            </a:r>
            <a:endParaRPr lang="ru-RU" dirty="0" smtClean="0"/>
          </a:p>
          <a:p>
            <a:pPr marL="1257300" lvl="2" indent="-342900">
              <a:buFont typeface="+mj-lt"/>
              <a:buAutoNum type="arabicPeriod"/>
            </a:pPr>
            <a:r>
              <a:rPr lang="ru-RU" dirty="0" smtClean="0"/>
              <a:t>Ссылки с полей объектов </a:t>
            </a:r>
            <a:r>
              <a:rPr lang="en-US" dirty="0" smtClean="0"/>
              <a:t>SOH/LOH </a:t>
            </a:r>
            <a:r>
              <a:rPr lang="ru-RU" dirty="0"/>
              <a:t>с</a:t>
            </a:r>
            <a:r>
              <a:rPr lang="ru-RU" dirty="0" smtClean="0"/>
              <a:t> этапа обхода графа</a:t>
            </a:r>
          </a:p>
          <a:p>
            <a:pPr marL="1257300" lvl="2" indent="-342900">
              <a:buFont typeface="+mj-lt"/>
              <a:buAutoNum type="arabicPeriod"/>
            </a:pPr>
            <a:r>
              <a:rPr lang="ru-RU" dirty="0" smtClean="0"/>
              <a:t>Ссылки с </a:t>
            </a:r>
            <a:r>
              <a:rPr lang="en-US" dirty="0" smtClean="0"/>
              <a:t>pre- </a:t>
            </a:r>
            <a:r>
              <a:rPr lang="ru-RU" dirty="0" smtClean="0"/>
              <a:t>и </a:t>
            </a:r>
            <a:r>
              <a:rPr lang="en-US" dirty="0" smtClean="0"/>
              <a:t>post-plugs. Pinned plug queue</a:t>
            </a:r>
          </a:p>
          <a:p>
            <a:pPr marL="1257300" lvl="2" indent="-342900">
              <a:buFont typeface="+mj-lt"/>
              <a:buAutoNum type="arabicPeriod"/>
            </a:pPr>
            <a:r>
              <a:rPr lang="ru-RU" dirty="0" smtClean="0"/>
              <a:t>Ссылки с полей объектов, находящихся в </a:t>
            </a:r>
            <a:r>
              <a:rPr lang="en-US" dirty="0"/>
              <a:t>F</a:t>
            </a:r>
            <a:r>
              <a:rPr lang="en-US" dirty="0" smtClean="0"/>
              <a:t>inalization Queue</a:t>
            </a:r>
          </a:p>
          <a:p>
            <a:pPr marL="1257300" lvl="2" indent="-342900">
              <a:buFont typeface="+mj-lt"/>
              <a:buAutoNum type="arabicPeriod"/>
            </a:pPr>
            <a:r>
              <a:rPr lang="ru-RU" dirty="0" smtClean="0"/>
              <a:t>Ссылки в </a:t>
            </a:r>
            <a:r>
              <a:rPr lang="en-US" dirty="0" smtClean="0"/>
              <a:t>Handle tables.</a:t>
            </a:r>
          </a:p>
          <a:p>
            <a:pPr lvl="2"/>
            <a:endParaRPr lang="en-US" dirty="0"/>
          </a:p>
          <a:p>
            <a:r>
              <a:rPr lang="ru-RU" dirty="0" smtClean="0"/>
              <a:t>Чем сильнее связность графа, тем дольше работает этот шаг.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4445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=""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28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7" name="Title 1">
            <a:extLst>
              <a:ext uri="{FF2B5EF4-FFF2-40B4-BE49-F238E27FC236}">
                <a16:creationId xmlns=""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824666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2800" b="1" dirty="0" smtClean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Compact</a:t>
            </a:r>
          </a:p>
          <a:p>
            <a:pPr lvl="0" defTabSz="914400">
              <a:lnSpc>
                <a:spcPct val="110000"/>
              </a:lnSpc>
              <a:spcBef>
                <a:spcPts val="0"/>
              </a:spcBef>
            </a:pPr>
            <a:r>
              <a:rPr lang="en-US" sz="2000" b="1" dirty="0" smtClean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Small Objects Heap</a:t>
            </a:r>
            <a:endParaRPr lang="ru-RU" sz="28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  <a:p>
            <a:pPr>
              <a:lnSpc>
                <a:spcPct val="110000"/>
              </a:lnSpc>
            </a:pPr>
            <a:endParaRPr lang="ru-RU" sz="28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AF57D2E9-EA7E-48D5-B5FB-528ECA79B6E4}"/>
              </a:ext>
            </a:extLst>
          </p:cNvPr>
          <p:cNvSpPr txBox="1"/>
          <p:nvPr/>
        </p:nvSpPr>
        <p:spPr>
          <a:xfrm>
            <a:off x="1238005" y="1459934"/>
            <a:ext cx="996339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indent="-400050">
              <a:buFont typeface="+mj-lt"/>
              <a:buAutoNum type="romanUcPeriod"/>
            </a:pPr>
            <a:r>
              <a:rPr lang="ru-RU" dirty="0">
                <a:solidFill>
                  <a:schemeClr val="bg1">
                    <a:lumMod val="65000"/>
                  </a:schemeClr>
                </a:solidFill>
              </a:rPr>
              <a:t>Если необходимо, создается новый </a:t>
            </a:r>
            <a:r>
              <a:rPr lang="ru-RU" dirty="0" err="1">
                <a:solidFill>
                  <a:schemeClr val="bg1">
                    <a:lumMod val="65000"/>
                  </a:schemeClr>
                </a:solidFill>
              </a:rPr>
              <a:t>эфимерный</a:t>
            </a:r>
            <a:r>
              <a:rPr lang="ru-RU" dirty="0">
                <a:solidFill>
                  <a:schemeClr val="bg1">
                    <a:lumMod val="65000"/>
                  </a:schemeClr>
                </a:solidFill>
              </a:rPr>
              <a:t> сегмент</a:t>
            </a:r>
          </a:p>
          <a:p>
            <a:pPr marL="400050" indent="-400050">
              <a:buFont typeface="+mj-lt"/>
              <a:buAutoNum type="romanUcPeriod"/>
            </a:pPr>
            <a:r>
              <a:rPr lang="ru-RU" dirty="0">
                <a:solidFill>
                  <a:schemeClr val="bg1">
                    <a:lumMod val="65000"/>
                  </a:schemeClr>
                </a:solidFill>
              </a:rPr>
              <a:t>Если фаза планирования решила, что после сжатия места под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Gen0 </a:t>
            </a:r>
            <a:r>
              <a:rPr lang="ru-RU" dirty="0">
                <a:solidFill>
                  <a:schemeClr val="bg1">
                    <a:lumMod val="65000"/>
                  </a:schemeClr>
                </a:solidFill>
              </a:rPr>
              <a:t>будет мало, создаем новый сегмент (резерв, </a:t>
            </a:r>
            <a:r>
              <a:rPr lang="ru-RU" dirty="0" err="1">
                <a:solidFill>
                  <a:schemeClr val="bg1">
                    <a:lumMod val="65000"/>
                  </a:schemeClr>
                </a:solidFill>
              </a:rPr>
              <a:t>коммит</a:t>
            </a:r>
            <a:r>
              <a:rPr lang="ru-RU" dirty="0">
                <a:solidFill>
                  <a:schemeClr val="bg1">
                    <a:lumMod val="65000"/>
                  </a:schemeClr>
                </a:solidFill>
              </a:rPr>
              <a:t> его части, размещение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alloc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context, </a:t>
            </a:r>
            <a:r>
              <a:rPr lang="ru-RU" dirty="0">
                <a:solidFill>
                  <a:schemeClr val="bg1">
                    <a:lumMod val="65000"/>
                  </a:schemeClr>
                </a:solidFill>
              </a:rPr>
              <a:t>встраивание в общий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chain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ru-RU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400050" indent="-400050">
              <a:buFont typeface="+mj-lt"/>
              <a:buAutoNum type="romanUcPeriod"/>
            </a:pPr>
            <a:r>
              <a:rPr lang="ru-RU" dirty="0">
                <a:solidFill>
                  <a:schemeClr val="bg1">
                    <a:lumMod val="65000"/>
                  </a:schemeClr>
                </a:solidFill>
              </a:rPr>
              <a:t>Заменить все ссылки на </a:t>
            </a:r>
            <a:r>
              <a:rPr lang="ru-RU" dirty="0" smtClean="0">
                <a:solidFill>
                  <a:schemeClr val="bg1">
                    <a:lumMod val="65000"/>
                  </a:schemeClr>
                </a:solidFill>
              </a:rPr>
              <a:t>корректные</a:t>
            </a:r>
          </a:p>
          <a:p>
            <a:pPr marL="400050" indent="-400050">
              <a:buFont typeface="+mj-lt"/>
              <a:buAutoNum type="romanUcPeriod"/>
            </a:pPr>
            <a:r>
              <a:rPr lang="ru-RU" dirty="0" smtClean="0"/>
              <a:t>Копирование объектов на их новые места используя информацию в </a:t>
            </a:r>
            <a:r>
              <a:rPr lang="en-US" dirty="0" smtClean="0"/>
              <a:t>pre-plug </a:t>
            </a:r>
            <a:r>
              <a:rPr lang="ru-RU" dirty="0" smtClean="0"/>
              <a:t>блоках</a:t>
            </a:r>
          </a:p>
          <a:p>
            <a:pPr marL="1314450" lvl="2" indent="-400050">
              <a:buFont typeface="+mj-lt"/>
              <a:buAutoNum type="romanUcPeriod" startAt="4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48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=""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29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7" name="Title 1">
            <a:extLst>
              <a:ext uri="{FF2B5EF4-FFF2-40B4-BE49-F238E27FC236}">
                <a16:creationId xmlns=""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824666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2800" b="1" dirty="0" smtClean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Compact</a:t>
            </a:r>
          </a:p>
          <a:p>
            <a:pPr lvl="0" defTabSz="914400">
              <a:lnSpc>
                <a:spcPct val="110000"/>
              </a:lnSpc>
              <a:spcBef>
                <a:spcPts val="0"/>
              </a:spcBef>
            </a:pPr>
            <a:r>
              <a:rPr lang="en-US" sz="2000" b="1" dirty="0" smtClean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Small </a:t>
            </a:r>
            <a:r>
              <a:rPr lang="en-US" sz="2000" b="1" smtClean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Objects Heap</a:t>
            </a:r>
            <a:endParaRPr lang="ru-RU" sz="28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  <a:p>
            <a:pPr>
              <a:lnSpc>
                <a:spcPct val="110000"/>
              </a:lnSpc>
            </a:pPr>
            <a:endParaRPr lang="ru-RU" sz="28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AF57D2E9-EA7E-48D5-B5FB-528ECA79B6E4}"/>
              </a:ext>
            </a:extLst>
          </p:cNvPr>
          <p:cNvSpPr txBox="1"/>
          <p:nvPr/>
        </p:nvSpPr>
        <p:spPr>
          <a:xfrm>
            <a:off x="1238005" y="1459934"/>
            <a:ext cx="996339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indent="-400050">
              <a:buFont typeface="+mj-lt"/>
              <a:buAutoNum type="romanUcPeriod"/>
            </a:pPr>
            <a:r>
              <a:rPr lang="ru-RU" dirty="0">
                <a:solidFill>
                  <a:schemeClr val="bg1">
                    <a:lumMod val="65000"/>
                  </a:schemeClr>
                </a:solidFill>
              </a:rPr>
              <a:t>Если необходимо, создается новый </a:t>
            </a:r>
            <a:r>
              <a:rPr lang="ru-RU" dirty="0" err="1">
                <a:solidFill>
                  <a:schemeClr val="bg1">
                    <a:lumMod val="65000"/>
                  </a:schemeClr>
                </a:solidFill>
              </a:rPr>
              <a:t>эфимерный</a:t>
            </a:r>
            <a:r>
              <a:rPr lang="ru-RU" dirty="0">
                <a:solidFill>
                  <a:schemeClr val="bg1">
                    <a:lumMod val="65000"/>
                  </a:schemeClr>
                </a:solidFill>
              </a:rPr>
              <a:t> сегмент</a:t>
            </a:r>
          </a:p>
          <a:p>
            <a:pPr marL="400050" indent="-400050">
              <a:buFont typeface="+mj-lt"/>
              <a:buAutoNum type="romanUcPeriod"/>
            </a:pPr>
            <a:r>
              <a:rPr lang="ru-RU" dirty="0">
                <a:solidFill>
                  <a:schemeClr val="bg1">
                    <a:lumMod val="65000"/>
                  </a:schemeClr>
                </a:solidFill>
              </a:rPr>
              <a:t>Если фаза планирования решила, что после сжатия места под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Gen0 </a:t>
            </a:r>
            <a:r>
              <a:rPr lang="ru-RU" dirty="0">
                <a:solidFill>
                  <a:schemeClr val="bg1">
                    <a:lumMod val="65000"/>
                  </a:schemeClr>
                </a:solidFill>
              </a:rPr>
              <a:t>будет мало, создаем новый сегмент (резерв, </a:t>
            </a:r>
            <a:r>
              <a:rPr lang="ru-RU" dirty="0" err="1">
                <a:solidFill>
                  <a:schemeClr val="bg1">
                    <a:lumMod val="65000"/>
                  </a:schemeClr>
                </a:solidFill>
              </a:rPr>
              <a:t>коммит</a:t>
            </a:r>
            <a:r>
              <a:rPr lang="ru-RU" dirty="0">
                <a:solidFill>
                  <a:schemeClr val="bg1">
                    <a:lumMod val="65000"/>
                  </a:schemeClr>
                </a:solidFill>
              </a:rPr>
              <a:t> его части, размещение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alloc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context, </a:t>
            </a:r>
            <a:r>
              <a:rPr lang="ru-RU" dirty="0">
                <a:solidFill>
                  <a:schemeClr val="bg1">
                    <a:lumMod val="65000"/>
                  </a:schemeClr>
                </a:solidFill>
              </a:rPr>
              <a:t>встраивание в общий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chain)</a:t>
            </a:r>
            <a:endParaRPr lang="ru-RU" dirty="0">
              <a:solidFill>
                <a:schemeClr val="bg1">
                  <a:lumMod val="65000"/>
                </a:schemeClr>
              </a:solidFill>
            </a:endParaRPr>
          </a:p>
          <a:p>
            <a:pPr marL="400050" indent="-400050">
              <a:buFont typeface="+mj-lt"/>
              <a:buAutoNum type="romanUcPeriod"/>
            </a:pPr>
            <a:r>
              <a:rPr lang="ru-RU" dirty="0">
                <a:solidFill>
                  <a:schemeClr val="bg1">
                    <a:lumMod val="65000"/>
                  </a:schemeClr>
                </a:solidFill>
              </a:rPr>
              <a:t>Заменить все ссылки на корректные</a:t>
            </a:r>
          </a:p>
          <a:p>
            <a:pPr marL="400050" indent="-400050">
              <a:buFont typeface="+mj-lt"/>
              <a:buAutoNum type="romanUcPeriod"/>
            </a:pPr>
            <a:r>
              <a:rPr lang="ru-RU" dirty="0">
                <a:solidFill>
                  <a:schemeClr val="bg1">
                    <a:lumMod val="65000"/>
                  </a:schemeClr>
                </a:solidFill>
              </a:rPr>
              <a:t>Копирование объектов на их новые места используя информацию в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pre-plug </a:t>
            </a:r>
            <a:r>
              <a:rPr lang="ru-RU" dirty="0" smtClean="0">
                <a:solidFill>
                  <a:schemeClr val="bg1">
                    <a:lumMod val="65000"/>
                  </a:schemeClr>
                </a:solidFill>
              </a:rPr>
              <a:t>блоках</a:t>
            </a:r>
          </a:p>
          <a:p>
            <a:pPr marL="400050" indent="-400050">
              <a:buFont typeface="+mj-lt"/>
              <a:buAutoNum type="romanUcPeriod"/>
            </a:pPr>
            <a:r>
              <a:rPr lang="ru-RU" dirty="0" smtClean="0"/>
              <a:t>Восстановить </a:t>
            </a:r>
            <a:r>
              <a:rPr lang="en-US" dirty="0" smtClean="0"/>
              <a:t>pre- post- plug </a:t>
            </a:r>
            <a:r>
              <a:rPr lang="ru-RU" dirty="0" smtClean="0"/>
              <a:t>участки</a:t>
            </a:r>
            <a:endParaRPr lang="ru-RU" dirty="0" smtClean="0"/>
          </a:p>
          <a:p>
            <a:pPr marL="1257300" lvl="2" indent="-3429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2239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="" xmlns:a16="http://schemas.microsoft.com/office/drawing/2014/main" id="{C1B422D4-B395-49B3-B0A6-FE449F800C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00" b="5000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FA93BFE0-72DC-4736-9797-98E34C8A7D85}"/>
              </a:ext>
            </a:extLst>
          </p:cNvPr>
          <p:cNvSpPr txBox="1"/>
          <p:nvPr/>
        </p:nvSpPr>
        <p:spPr>
          <a:xfrm>
            <a:off x="314325" y="61595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0ED144EA-89AE-4759-8B06-27CCA8284B21}" type="slidenum">
              <a:rPr lang="en-US" smtClean="0"/>
              <a:t>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3D86FFA0-7246-4F9C-8DA0-0EB436DA1D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3669" y="6471082"/>
            <a:ext cx="1771688" cy="3226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B7A1905E-1A72-470C-97C9-5F12FD18C06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0168" y="1496315"/>
            <a:ext cx="2271663" cy="3207253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="" xmlns:a16="http://schemas.microsoft.com/office/drawing/2014/main" id="{254CD356-E175-4304-97E9-BA71946139AB}"/>
              </a:ext>
            </a:extLst>
          </p:cNvPr>
          <p:cNvGrpSpPr/>
          <p:nvPr/>
        </p:nvGrpSpPr>
        <p:grpSpPr>
          <a:xfrm>
            <a:off x="1332413" y="2195369"/>
            <a:ext cx="1859803" cy="2315071"/>
            <a:chOff x="834807" y="2156330"/>
            <a:chExt cx="1859803" cy="2315071"/>
          </a:xfrm>
        </p:grpSpPr>
        <p:sp>
          <p:nvSpPr>
            <p:cNvPr id="19" name="Rectangle 18">
              <a:extLst>
                <a:ext uri="{FF2B5EF4-FFF2-40B4-BE49-F238E27FC236}">
                  <a16:creationId xmlns="" xmlns:a16="http://schemas.microsoft.com/office/drawing/2014/main" id="{CF852BDE-83DE-4451-840D-311BB4D7FDB3}"/>
                </a:ext>
              </a:extLst>
            </p:cNvPr>
            <p:cNvSpPr/>
            <p:nvPr/>
          </p:nvSpPr>
          <p:spPr>
            <a:xfrm>
              <a:off x="834807" y="3948181"/>
              <a:ext cx="185980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ru-RU" sz="1400" dirty="0">
                  <a:solidFill>
                    <a:schemeClr val="bg1">
                      <a:lumMod val="9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Станислав Сидристый</a:t>
              </a:r>
            </a:p>
            <a:p>
              <a:pPr algn="ctr"/>
              <a:r>
                <a:rPr lang="en-US" sz="1400" dirty="0">
                  <a:solidFill>
                    <a:schemeClr val="bg1">
                      <a:lumMod val="9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EPAM Systems</a:t>
              </a:r>
            </a:p>
          </p:txBody>
        </p:sp>
        <p:pic>
          <p:nvPicPr>
            <p:cNvPr id="20" name="Picture 19">
              <a:extLst>
                <a:ext uri="{FF2B5EF4-FFF2-40B4-BE49-F238E27FC236}">
                  <a16:creationId xmlns="" xmlns:a16="http://schemas.microsoft.com/office/drawing/2014/main" id="{18AF52E7-E375-4B15-BBF6-86B59B74374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31957" y="2156330"/>
              <a:ext cx="1721733" cy="1674525"/>
            </a:xfrm>
            <a:prstGeom prst="rect">
              <a:avLst/>
            </a:prstGeom>
            <a:effectLst>
              <a:glow rad="101600">
                <a:schemeClr val="bg1">
                  <a:alpha val="6000"/>
                </a:schemeClr>
              </a:glow>
            </a:effectLst>
          </p:spPr>
        </p:pic>
      </p:grp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64C9B476-C122-40D6-B674-AB7A184A3CE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2748" y="1496315"/>
            <a:ext cx="2271662" cy="320725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6D08D411-0EDC-40EA-9C88-842EEE18BFE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16852" y="419098"/>
            <a:ext cx="4191585" cy="46679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="" xmlns:a16="http://schemas.microsoft.com/office/drawing/2014/main" id="{25D65E75-FE47-4688-A50E-7BD153F8D38D}"/>
              </a:ext>
            </a:extLst>
          </p:cNvPr>
          <p:cNvGrpSpPr/>
          <p:nvPr/>
        </p:nvGrpSpPr>
        <p:grpSpPr>
          <a:xfrm>
            <a:off x="6316852" y="5313995"/>
            <a:ext cx="4613222" cy="369332"/>
            <a:chOff x="6186324" y="5411452"/>
            <a:chExt cx="4613222" cy="369332"/>
          </a:xfrm>
        </p:grpSpPr>
        <p:sp>
          <p:nvSpPr>
            <p:cNvPr id="11" name="TextBox 10">
              <a:extLst>
                <a:ext uri="{FF2B5EF4-FFF2-40B4-BE49-F238E27FC236}">
                  <a16:creationId xmlns="" xmlns:a16="http://schemas.microsoft.com/office/drawing/2014/main" id="{F5D99A41-F3BB-4867-A6EE-6C5F144D1583}"/>
                </a:ext>
              </a:extLst>
            </p:cNvPr>
            <p:cNvSpPr txBox="1"/>
            <p:nvPr/>
          </p:nvSpPr>
          <p:spPr>
            <a:xfrm>
              <a:off x="6186324" y="5411452"/>
              <a:ext cx="46132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hlinkClick r:id="rId8"/>
                </a:rPr>
                <a:t>https://github.com/sidristij/dotnetbook</a:t>
              </a:r>
              <a:r>
                <a:rPr lang="en-US" dirty="0"/>
                <a:t> </a:t>
              </a:r>
            </a:p>
          </p:txBody>
        </p:sp>
        <p:pic>
          <p:nvPicPr>
            <p:cNvPr id="1026" name="Picture 2" descr="ÐÐ°ÑÑÐ¸Ð½ÐºÐ¸ Ð¿Ð¾ Ð·Ð°Ð¿ÑÐ¾ÑÑ github">
              <a:extLst>
                <a:ext uri="{FF2B5EF4-FFF2-40B4-BE49-F238E27FC236}">
                  <a16:creationId xmlns="" xmlns:a16="http://schemas.microsoft.com/office/drawing/2014/main" id="{EFFF7901-5549-42A7-B414-691A9312D4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16852" y="5476717"/>
              <a:ext cx="238801" cy="2388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7305C9A2-3C82-496E-8148-97341D9E41B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67073" y="1174673"/>
            <a:ext cx="2740398" cy="3869037"/>
          </a:xfrm>
          <a:prstGeom prst="rect">
            <a:avLst/>
          </a:prstGeom>
          <a:effectLst>
            <a:glow rad="177800">
              <a:schemeClr val="bg1">
                <a:alpha val="18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777325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=""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30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7" name="Title 1">
            <a:extLst>
              <a:ext uri="{FF2B5EF4-FFF2-40B4-BE49-F238E27FC236}">
                <a16:creationId xmlns=""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824666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2800" b="1" dirty="0" smtClean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Compact</a:t>
            </a:r>
          </a:p>
          <a:p>
            <a:pPr lvl="0" defTabSz="914400">
              <a:lnSpc>
                <a:spcPct val="110000"/>
              </a:lnSpc>
              <a:spcBef>
                <a:spcPts val="0"/>
              </a:spcBef>
            </a:pPr>
            <a:r>
              <a:rPr lang="en-US" sz="2000" b="1" dirty="0" smtClean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Small </a:t>
            </a:r>
            <a:r>
              <a:rPr lang="en-US" sz="2000" b="1" smtClean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Objects Heap</a:t>
            </a:r>
            <a:endParaRPr lang="ru-RU" sz="28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  <a:p>
            <a:pPr>
              <a:lnSpc>
                <a:spcPct val="110000"/>
              </a:lnSpc>
            </a:pPr>
            <a:endParaRPr lang="ru-RU" sz="28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AF57D2E9-EA7E-48D5-B5FB-528ECA79B6E4}"/>
              </a:ext>
            </a:extLst>
          </p:cNvPr>
          <p:cNvSpPr txBox="1"/>
          <p:nvPr/>
        </p:nvSpPr>
        <p:spPr>
          <a:xfrm>
            <a:off x="1238005" y="1459934"/>
            <a:ext cx="996339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indent="-400050">
              <a:buFont typeface="+mj-lt"/>
              <a:buAutoNum type="romanUcPeriod"/>
            </a:pPr>
            <a:r>
              <a:rPr lang="ru-RU" dirty="0">
                <a:solidFill>
                  <a:schemeClr val="bg1">
                    <a:lumMod val="65000"/>
                  </a:schemeClr>
                </a:solidFill>
              </a:rPr>
              <a:t>Если необходимо, создается новый </a:t>
            </a:r>
            <a:r>
              <a:rPr lang="ru-RU" dirty="0" err="1">
                <a:solidFill>
                  <a:schemeClr val="bg1">
                    <a:lumMod val="65000"/>
                  </a:schemeClr>
                </a:solidFill>
              </a:rPr>
              <a:t>эфимерный</a:t>
            </a:r>
            <a:r>
              <a:rPr lang="ru-RU" dirty="0">
                <a:solidFill>
                  <a:schemeClr val="bg1">
                    <a:lumMod val="65000"/>
                  </a:schemeClr>
                </a:solidFill>
              </a:rPr>
              <a:t> сегмент</a:t>
            </a:r>
          </a:p>
          <a:p>
            <a:pPr marL="400050" indent="-400050">
              <a:buFont typeface="+mj-lt"/>
              <a:buAutoNum type="romanUcPeriod"/>
            </a:pPr>
            <a:r>
              <a:rPr lang="ru-RU" dirty="0">
                <a:solidFill>
                  <a:schemeClr val="bg1">
                    <a:lumMod val="65000"/>
                  </a:schemeClr>
                </a:solidFill>
              </a:rPr>
              <a:t>Если фаза планирования решила, что после сжатия места под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Gen0 </a:t>
            </a:r>
            <a:r>
              <a:rPr lang="ru-RU" dirty="0">
                <a:solidFill>
                  <a:schemeClr val="bg1">
                    <a:lumMod val="65000"/>
                  </a:schemeClr>
                </a:solidFill>
              </a:rPr>
              <a:t>будет мало, создаем новый сегмент (резерв, </a:t>
            </a:r>
            <a:r>
              <a:rPr lang="ru-RU" dirty="0" err="1">
                <a:solidFill>
                  <a:schemeClr val="bg1">
                    <a:lumMod val="65000"/>
                  </a:schemeClr>
                </a:solidFill>
              </a:rPr>
              <a:t>коммит</a:t>
            </a:r>
            <a:r>
              <a:rPr lang="ru-RU" dirty="0">
                <a:solidFill>
                  <a:schemeClr val="bg1">
                    <a:lumMod val="65000"/>
                  </a:schemeClr>
                </a:solidFill>
              </a:rPr>
              <a:t> его части, размещение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alloc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context, </a:t>
            </a:r>
            <a:r>
              <a:rPr lang="ru-RU" dirty="0">
                <a:solidFill>
                  <a:schemeClr val="bg1">
                    <a:lumMod val="65000"/>
                  </a:schemeClr>
                </a:solidFill>
              </a:rPr>
              <a:t>встраивание в общий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chain)</a:t>
            </a:r>
            <a:endParaRPr lang="ru-RU" dirty="0">
              <a:solidFill>
                <a:schemeClr val="bg1">
                  <a:lumMod val="65000"/>
                </a:schemeClr>
              </a:solidFill>
            </a:endParaRPr>
          </a:p>
          <a:p>
            <a:pPr marL="400050" indent="-400050">
              <a:buFont typeface="+mj-lt"/>
              <a:buAutoNum type="romanUcPeriod"/>
            </a:pPr>
            <a:r>
              <a:rPr lang="ru-RU" dirty="0">
                <a:solidFill>
                  <a:schemeClr val="bg1">
                    <a:lumMod val="65000"/>
                  </a:schemeClr>
                </a:solidFill>
              </a:rPr>
              <a:t>Заменить все ссылки на корректные</a:t>
            </a:r>
          </a:p>
          <a:p>
            <a:pPr marL="400050" indent="-400050">
              <a:buFont typeface="+mj-lt"/>
              <a:buAutoNum type="romanUcPeriod"/>
            </a:pPr>
            <a:r>
              <a:rPr lang="ru-RU" dirty="0">
                <a:solidFill>
                  <a:schemeClr val="bg1">
                    <a:lumMod val="65000"/>
                  </a:schemeClr>
                </a:solidFill>
              </a:rPr>
              <a:t>Копирование объектов на их новые места используя информацию в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pre-plug </a:t>
            </a:r>
            <a:r>
              <a:rPr lang="ru-RU" dirty="0" smtClean="0">
                <a:solidFill>
                  <a:schemeClr val="bg1">
                    <a:lumMod val="65000"/>
                  </a:schemeClr>
                </a:solidFill>
              </a:rPr>
              <a:t>блоках</a:t>
            </a:r>
          </a:p>
          <a:p>
            <a:pPr marL="400050" indent="-400050">
              <a:buFont typeface="+mj-lt"/>
              <a:buAutoNum type="romanUcPeriod"/>
            </a:pPr>
            <a:r>
              <a:rPr lang="ru-RU" dirty="0" smtClean="0">
                <a:solidFill>
                  <a:schemeClr val="bg1">
                    <a:lumMod val="65000"/>
                  </a:schemeClr>
                </a:solidFill>
              </a:rPr>
              <a:t>Восстановить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pre- post- plug </a:t>
            </a:r>
            <a:r>
              <a:rPr lang="ru-RU" dirty="0" smtClean="0">
                <a:solidFill>
                  <a:schemeClr val="bg1">
                    <a:lumMod val="65000"/>
                  </a:schemeClr>
                </a:solidFill>
              </a:rPr>
              <a:t>участки</a:t>
            </a:r>
          </a:p>
          <a:p>
            <a:pPr marL="400050" indent="-400050">
              <a:buFont typeface="+mj-lt"/>
              <a:buAutoNum type="romanUcPeriod"/>
            </a:pPr>
            <a:r>
              <a:rPr lang="ru-RU" dirty="0" smtClean="0"/>
              <a:t>Исправить положение поколений</a:t>
            </a:r>
          </a:p>
          <a:p>
            <a:pPr marL="1257300" lvl="2" indent="-3429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4613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=""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31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7" name="Title 1">
            <a:extLst>
              <a:ext uri="{FF2B5EF4-FFF2-40B4-BE49-F238E27FC236}">
                <a16:creationId xmlns=""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824666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2800" b="1" dirty="0" smtClean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Compact</a:t>
            </a:r>
          </a:p>
          <a:p>
            <a:pPr lvl="0" defTabSz="914400">
              <a:lnSpc>
                <a:spcPct val="110000"/>
              </a:lnSpc>
              <a:spcBef>
                <a:spcPts val="0"/>
              </a:spcBef>
            </a:pPr>
            <a:r>
              <a:rPr lang="en-US" sz="2000" b="1" dirty="0" smtClean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Small </a:t>
            </a:r>
            <a:r>
              <a:rPr lang="en-US" sz="2000" b="1" smtClean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Objects Heap</a:t>
            </a:r>
            <a:endParaRPr lang="ru-RU" sz="28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  <a:p>
            <a:pPr>
              <a:lnSpc>
                <a:spcPct val="110000"/>
              </a:lnSpc>
            </a:pPr>
            <a:endParaRPr lang="ru-RU" sz="28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AF57D2E9-EA7E-48D5-B5FB-528ECA79B6E4}"/>
              </a:ext>
            </a:extLst>
          </p:cNvPr>
          <p:cNvSpPr txBox="1"/>
          <p:nvPr/>
        </p:nvSpPr>
        <p:spPr>
          <a:xfrm>
            <a:off x="1238005" y="1459934"/>
            <a:ext cx="996339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indent="-400050">
              <a:buFont typeface="+mj-lt"/>
              <a:buAutoNum type="romanUcPeriod"/>
            </a:pPr>
            <a:r>
              <a:rPr lang="ru-RU" dirty="0">
                <a:solidFill>
                  <a:schemeClr val="bg1">
                    <a:lumMod val="65000"/>
                  </a:schemeClr>
                </a:solidFill>
              </a:rPr>
              <a:t>Если необходимо, создается новый </a:t>
            </a:r>
            <a:r>
              <a:rPr lang="ru-RU" dirty="0" err="1">
                <a:solidFill>
                  <a:schemeClr val="bg1">
                    <a:lumMod val="65000"/>
                  </a:schemeClr>
                </a:solidFill>
              </a:rPr>
              <a:t>эфимерный</a:t>
            </a:r>
            <a:r>
              <a:rPr lang="ru-RU" dirty="0">
                <a:solidFill>
                  <a:schemeClr val="bg1">
                    <a:lumMod val="65000"/>
                  </a:schemeClr>
                </a:solidFill>
              </a:rPr>
              <a:t> сегмент</a:t>
            </a:r>
          </a:p>
          <a:p>
            <a:pPr marL="400050" indent="-400050">
              <a:buFont typeface="+mj-lt"/>
              <a:buAutoNum type="romanUcPeriod"/>
            </a:pPr>
            <a:r>
              <a:rPr lang="ru-RU" dirty="0">
                <a:solidFill>
                  <a:schemeClr val="bg1">
                    <a:lumMod val="65000"/>
                  </a:schemeClr>
                </a:solidFill>
              </a:rPr>
              <a:t>Если фаза планирования решила, что после сжатия места под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Gen0 </a:t>
            </a:r>
            <a:r>
              <a:rPr lang="ru-RU" dirty="0">
                <a:solidFill>
                  <a:schemeClr val="bg1">
                    <a:lumMod val="65000"/>
                  </a:schemeClr>
                </a:solidFill>
              </a:rPr>
              <a:t>будет мало, создаем новый сегмент (резерв, </a:t>
            </a:r>
            <a:r>
              <a:rPr lang="ru-RU" dirty="0" err="1">
                <a:solidFill>
                  <a:schemeClr val="bg1">
                    <a:lumMod val="65000"/>
                  </a:schemeClr>
                </a:solidFill>
              </a:rPr>
              <a:t>коммит</a:t>
            </a:r>
            <a:r>
              <a:rPr lang="ru-RU" dirty="0">
                <a:solidFill>
                  <a:schemeClr val="bg1">
                    <a:lumMod val="65000"/>
                  </a:schemeClr>
                </a:solidFill>
              </a:rPr>
              <a:t> его части, размещение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alloc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context, </a:t>
            </a:r>
            <a:r>
              <a:rPr lang="ru-RU" dirty="0">
                <a:solidFill>
                  <a:schemeClr val="bg1">
                    <a:lumMod val="65000"/>
                  </a:schemeClr>
                </a:solidFill>
              </a:rPr>
              <a:t>встраивание в общий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chain)</a:t>
            </a:r>
            <a:endParaRPr lang="ru-RU" dirty="0">
              <a:solidFill>
                <a:schemeClr val="bg1">
                  <a:lumMod val="65000"/>
                </a:schemeClr>
              </a:solidFill>
            </a:endParaRPr>
          </a:p>
          <a:p>
            <a:pPr marL="400050" indent="-400050">
              <a:buFont typeface="+mj-lt"/>
              <a:buAutoNum type="romanUcPeriod"/>
            </a:pPr>
            <a:r>
              <a:rPr lang="ru-RU" dirty="0">
                <a:solidFill>
                  <a:schemeClr val="bg1">
                    <a:lumMod val="65000"/>
                  </a:schemeClr>
                </a:solidFill>
              </a:rPr>
              <a:t>Заменить все ссылки на корректные</a:t>
            </a:r>
          </a:p>
          <a:p>
            <a:pPr marL="400050" indent="-400050">
              <a:buFont typeface="+mj-lt"/>
              <a:buAutoNum type="romanUcPeriod"/>
            </a:pPr>
            <a:r>
              <a:rPr lang="ru-RU" dirty="0">
                <a:solidFill>
                  <a:schemeClr val="bg1">
                    <a:lumMod val="65000"/>
                  </a:schemeClr>
                </a:solidFill>
              </a:rPr>
              <a:t>Копирование объектов на их новые места используя информацию в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pre-plug </a:t>
            </a:r>
            <a:r>
              <a:rPr lang="ru-RU" dirty="0" smtClean="0">
                <a:solidFill>
                  <a:schemeClr val="bg1">
                    <a:lumMod val="65000"/>
                  </a:schemeClr>
                </a:solidFill>
              </a:rPr>
              <a:t>блоках</a:t>
            </a:r>
          </a:p>
          <a:p>
            <a:pPr marL="400050" indent="-400050">
              <a:buFont typeface="+mj-lt"/>
              <a:buAutoNum type="romanUcPeriod"/>
            </a:pPr>
            <a:r>
              <a:rPr lang="ru-RU" dirty="0" smtClean="0">
                <a:solidFill>
                  <a:schemeClr val="bg1">
                    <a:lumMod val="65000"/>
                  </a:schemeClr>
                </a:solidFill>
              </a:rPr>
              <a:t>Восстановить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pre- post- plug </a:t>
            </a:r>
            <a:r>
              <a:rPr lang="ru-RU" dirty="0" smtClean="0">
                <a:solidFill>
                  <a:schemeClr val="bg1">
                    <a:lumMod val="65000"/>
                  </a:schemeClr>
                </a:solidFill>
              </a:rPr>
              <a:t>участки</a:t>
            </a:r>
          </a:p>
          <a:p>
            <a:pPr marL="400050" indent="-400050">
              <a:buFont typeface="+mj-lt"/>
              <a:buAutoNum type="romanUcPeriod"/>
            </a:pPr>
            <a:r>
              <a:rPr lang="ru-RU" dirty="0" smtClean="0">
                <a:solidFill>
                  <a:schemeClr val="bg1">
                    <a:lumMod val="65000"/>
                  </a:schemeClr>
                </a:solidFill>
              </a:rPr>
              <a:t>Исправить положение поколений</a:t>
            </a:r>
          </a:p>
          <a:p>
            <a:pPr marL="400050" indent="-400050">
              <a:buFont typeface="+mj-lt"/>
              <a:buAutoNum type="romanUcPeriod"/>
            </a:pPr>
            <a:r>
              <a:rPr lang="ru-RU" dirty="0" smtClean="0"/>
              <a:t>Удалить </a:t>
            </a:r>
            <a:r>
              <a:rPr lang="en-US" dirty="0" smtClean="0"/>
              <a:t>/ </a:t>
            </a:r>
            <a:r>
              <a:rPr lang="ru-RU" dirty="0" err="1" smtClean="0"/>
              <a:t>раскоммитить</a:t>
            </a:r>
            <a:r>
              <a:rPr lang="ru-RU" dirty="0" smtClean="0"/>
              <a:t> память из-под полностью освободившихся сегментов</a:t>
            </a:r>
            <a:endParaRPr lang="ru-RU" dirty="0" smtClean="0"/>
          </a:p>
          <a:p>
            <a:pPr marL="1257300" lvl="2" indent="-3429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5621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=""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32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7" name="Title 1">
            <a:extLst>
              <a:ext uri="{FF2B5EF4-FFF2-40B4-BE49-F238E27FC236}">
                <a16:creationId xmlns=""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824666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2800" b="1" dirty="0" smtClean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Compact</a:t>
            </a:r>
          </a:p>
          <a:p>
            <a:pPr lvl="0" defTabSz="914400">
              <a:lnSpc>
                <a:spcPct val="110000"/>
              </a:lnSpc>
              <a:spcBef>
                <a:spcPts val="0"/>
              </a:spcBef>
            </a:pPr>
            <a:r>
              <a:rPr lang="en-US" sz="2000" b="1" dirty="0" smtClean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Small </a:t>
            </a:r>
            <a:r>
              <a:rPr lang="en-US" sz="2000" b="1" smtClean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Objects Heap</a:t>
            </a:r>
            <a:endParaRPr lang="ru-RU" sz="28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  <a:p>
            <a:pPr>
              <a:lnSpc>
                <a:spcPct val="110000"/>
              </a:lnSpc>
            </a:pPr>
            <a:endParaRPr lang="ru-RU" sz="28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AF57D2E9-EA7E-48D5-B5FB-528ECA79B6E4}"/>
              </a:ext>
            </a:extLst>
          </p:cNvPr>
          <p:cNvSpPr txBox="1"/>
          <p:nvPr/>
        </p:nvSpPr>
        <p:spPr>
          <a:xfrm>
            <a:off x="1238005" y="1459934"/>
            <a:ext cx="996339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indent="-400050">
              <a:buFont typeface="+mj-lt"/>
              <a:buAutoNum type="romanUcPeriod"/>
            </a:pPr>
            <a:r>
              <a:rPr lang="ru-RU" dirty="0">
                <a:solidFill>
                  <a:schemeClr val="bg1">
                    <a:lumMod val="65000"/>
                  </a:schemeClr>
                </a:solidFill>
              </a:rPr>
              <a:t>Если необходимо, создается новый </a:t>
            </a:r>
            <a:r>
              <a:rPr lang="ru-RU" dirty="0" err="1">
                <a:solidFill>
                  <a:schemeClr val="bg1">
                    <a:lumMod val="65000"/>
                  </a:schemeClr>
                </a:solidFill>
              </a:rPr>
              <a:t>эфимерный</a:t>
            </a:r>
            <a:r>
              <a:rPr lang="ru-RU" dirty="0">
                <a:solidFill>
                  <a:schemeClr val="bg1">
                    <a:lumMod val="65000"/>
                  </a:schemeClr>
                </a:solidFill>
              </a:rPr>
              <a:t> сегмент</a:t>
            </a:r>
          </a:p>
          <a:p>
            <a:pPr marL="400050" indent="-400050">
              <a:buFont typeface="+mj-lt"/>
              <a:buAutoNum type="romanUcPeriod"/>
            </a:pPr>
            <a:r>
              <a:rPr lang="ru-RU" dirty="0">
                <a:solidFill>
                  <a:schemeClr val="bg1">
                    <a:lumMod val="65000"/>
                  </a:schemeClr>
                </a:solidFill>
              </a:rPr>
              <a:t>Если фаза планирования решила, что после сжатия места под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Gen0 </a:t>
            </a:r>
            <a:r>
              <a:rPr lang="ru-RU" dirty="0">
                <a:solidFill>
                  <a:schemeClr val="bg1">
                    <a:lumMod val="65000"/>
                  </a:schemeClr>
                </a:solidFill>
              </a:rPr>
              <a:t>будет мало, создаем новый сегмент (резерв, </a:t>
            </a:r>
            <a:r>
              <a:rPr lang="ru-RU" dirty="0" err="1">
                <a:solidFill>
                  <a:schemeClr val="bg1">
                    <a:lumMod val="65000"/>
                  </a:schemeClr>
                </a:solidFill>
              </a:rPr>
              <a:t>коммит</a:t>
            </a:r>
            <a:r>
              <a:rPr lang="ru-RU" dirty="0">
                <a:solidFill>
                  <a:schemeClr val="bg1">
                    <a:lumMod val="65000"/>
                  </a:schemeClr>
                </a:solidFill>
              </a:rPr>
              <a:t> его части, размещение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alloc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context, </a:t>
            </a:r>
            <a:r>
              <a:rPr lang="ru-RU" dirty="0">
                <a:solidFill>
                  <a:schemeClr val="bg1">
                    <a:lumMod val="65000"/>
                  </a:schemeClr>
                </a:solidFill>
              </a:rPr>
              <a:t>встраивание в общий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chain)</a:t>
            </a:r>
            <a:endParaRPr lang="ru-RU" dirty="0">
              <a:solidFill>
                <a:schemeClr val="bg1">
                  <a:lumMod val="65000"/>
                </a:schemeClr>
              </a:solidFill>
            </a:endParaRPr>
          </a:p>
          <a:p>
            <a:pPr marL="400050" indent="-400050">
              <a:buFont typeface="+mj-lt"/>
              <a:buAutoNum type="romanUcPeriod"/>
            </a:pPr>
            <a:r>
              <a:rPr lang="ru-RU" dirty="0">
                <a:solidFill>
                  <a:schemeClr val="bg1">
                    <a:lumMod val="65000"/>
                  </a:schemeClr>
                </a:solidFill>
              </a:rPr>
              <a:t>Заменить все ссылки на корректные</a:t>
            </a:r>
          </a:p>
          <a:p>
            <a:pPr marL="400050" indent="-400050">
              <a:buFont typeface="+mj-lt"/>
              <a:buAutoNum type="romanUcPeriod"/>
            </a:pPr>
            <a:r>
              <a:rPr lang="ru-RU" dirty="0">
                <a:solidFill>
                  <a:schemeClr val="bg1">
                    <a:lumMod val="65000"/>
                  </a:schemeClr>
                </a:solidFill>
              </a:rPr>
              <a:t>Копирование объектов на их новые места используя информацию в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pre-plug </a:t>
            </a:r>
            <a:r>
              <a:rPr lang="ru-RU" dirty="0" smtClean="0">
                <a:solidFill>
                  <a:schemeClr val="bg1">
                    <a:lumMod val="65000"/>
                  </a:schemeClr>
                </a:solidFill>
              </a:rPr>
              <a:t>блоках</a:t>
            </a:r>
          </a:p>
          <a:p>
            <a:pPr marL="400050" indent="-400050">
              <a:buFont typeface="+mj-lt"/>
              <a:buAutoNum type="romanUcPeriod"/>
            </a:pPr>
            <a:r>
              <a:rPr lang="ru-RU" dirty="0" smtClean="0">
                <a:solidFill>
                  <a:schemeClr val="bg1">
                    <a:lumMod val="65000"/>
                  </a:schemeClr>
                </a:solidFill>
              </a:rPr>
              <a:t>Восстановить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pre- post- plug </a:t>
            </a:r>
            <a:r>
              <a:rPr lang="ru-RU" dirty="0" smtClean="0">
                <a:solidFill>
                  <a:schemeClr val="bg1">
                    <a:lumMod val="65000"/>
                  </a:schemeClr>
                </a:solidFill>
              </a:rPr>
              <a:t>участки</a:t>
            </a:r>
          </a:p>
          <a:p>
            <a:pPr marL="400050" indent="-400050">
              <a:buFont typeface="+mj-lt"/>
              <a:buAutoNum type="romanUcPeriod"/>
            </a:pPr>
            <a:r>
              <a:rPr lang="ru-RU" dirty="0" smtClean="0">
                <a:solidFill>
                  <a:schemeClr val="bg1">
                    <a:lumMod val="65000"/>
                  </a:schemeClr>
                </a:solidFill>
              </a:rPr>
              <a:t>Исправить положение поколений</a:t>
            </a:r>
          </a:p>
          <a:p>
            <a:pPr marL="400050" indent="-400050">
              <a:buFont typeface="+mj-lt"/>
              <a:buAutoNum type="romanUcPeriod"/>
            </a:pPr>
            <a:r>
              <a:rPr lang="ru-RU" dirty="0" smtClean="0"/>
              <a:t>Создать список свободных участков</a:t>
            </a:r>
          </a:p>
          <a:p>
            <a:pPr marL="857250" lvl="1" indent="-400050">
              <a:buFont typeface="+mj-lt"/>
              <a:buAutoNum type="arabicPeriod"/>
            </a:pPr>
            <a:r>
              <a:rPr lang="ru-RU" dirty="0" smtClean="0"/>
              <a:t>Перед кажды</a:t>
            </a:r>
            <a:r>
              <a:rPr lang="ru-RU" dirty="0" smtClean="0"/>
              <a:t>м </a:t>
            </a:r>
            <a:r>
              <a:rPr lang="en-US" dirty="0" smtClean="0"/>
              <a:t>pinned </a:t>
            </a:r>
            <a:r>
              <a:rPr lang="ru-RU" dirty="0" smtClean="0"/>
              <a:t>объектом образуется свободный участок. Его необходимо сохранить для дальнейшего выделения памяти</a:t>
            </a:r>
            <a:endParaRPr lang="ru-RU" dirty="0" smtClean="0"/>
          </a:p>
          <a:p>
            <a:pPr marL="1257300" lvl="2" indent="-3429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3152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=""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33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7" name="Title 1">
            <a:extLst>
              <a:ext uri="{FF2B5EF4-FFF2-40B4-BE49-F238E27FC236}">
                <a16:creationId xmlns=""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27061"/>
            <a:ext cx="10746726" cy="824666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2800" b="1" dirty="0" smtClean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Compact</a:t>
            </a:r>
          </a:p>
          <a:p>
            <a:pPr lvl="0" defTabSz="914400">
              <a:lnSpc>
                <a:spcPct val="110000"/>
              </a:lnSpc>
              <a:spcBef>
                <a:spcPts val="0"/>
              </a:spcBef>
            </a:pPr>
            <a:r>
              <a:rPr lang="en-US" sz="2000" b="1" dirty="0" smtClean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Large Objects </a:t>
            </a:r>
            <a:r>
              <a:rPr lang="en-US" sz="2000" b="1" dirty="0" smtClean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Heap</a:t>
            </a:r>
            <a:endParaRPr lang="ru-RU" sz="28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  <a:p>
            <a:pPr>
              <a:lnSpc>
                <a:spcPct val="110000"/>
              </a:lnSpc>
            </a:pPr>
            <a:endParaRPr lang="ru-RU" sz="28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AF57D2E9-EA7E-48D5-B5FB-528ECA79B6E4}"/>
              </a:ext>
            </a:extLst>
          </p:cNvPr>
          <p:cNvSpPr txBox="1"/>
          <p:nvPr/>
        </p:nvSpPr>
        <p:spPr>
          <a:xfrm>
            <a:off x="1238005" y="1459934"/>
            <a:ext cx="996339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indent="-400050">
              <a:buFont typeface="+mj-lt"/>
              <a:buAutoNum type="romanUcPeriod"/>
            </a:pPr>
            <a:r>
              <a:rPr lang="ru-RU" dirty="0">
                <a:solidFill>
                  <a:schemeClr val="bg1">
                    <a:lumMod val="65000"/>
                  </a:schemeClr>
                </a:solidFill>
              </a:rPr>
              <a:t>Если необходимо, создается новый </a:t>
            </a:r>
            <a:r>
              <a:rPr lang="ru-RU" dirty="0" err="1">
                <a:solidFill>
                  <a:schemeClr val="bg1">
                    <a:lumMod val="65000"/>
                  </a:schemeClr>
                </a:solidFill>
              </a:rPr>
              <a:t>эфимерный</a:t>
            </a:r>
            <a:r>
              <a:rPr lang="ru-RU" dirty="0">
                <a:solidFill>
                  <a:schemeClr val="bg1">
                    <a:lumMod val="65000"/>
                  </a:schemeClr>
                </a:solidFill>
              </a:rPr>
              <a:t> сегмент</a:t>
            </a:r>
          </a:p>
          <a:p>
            <a:pPr marL="400050" indent="-400050">
              <a:buFont typeface="+mj-lt"/>
              <a:buAutoNum type="romanUcPeriod"/>
            </a:pPr>
            <a:r>
              <a:rPr lang="ru-RU" dirty="0">
                <a:solidFill>
                  <a:schemeClr val="bg1">
                    <a:lumMod val="65000"/>
                  </a:schemeClr>
                </a:solidFill>
              </a:rPr>
              <a:t>Если фаза планирования решила, что после сжатия места под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Gen0 </a:t>
            </a:r>
            <a:r>
              <a:rPr lang="ru-RU" dirty="0">
                <a:solidFill>
                  <a:schemeClr val="bg1">
                    <a:lumMod val="65000"/>
                  </a:schemeClr>
                </a:solidFill>
              </a:rPr>
              <a:t>будет мало, создаем новый сегмент (резерв, </a:t>
            </a:r>
            <a:r>
              <a:rPr lang="ru-RU" dirty="0" err="1">
                <a:solidFill>
                  <a:schemeClr val="bg1">
                    <a:lumMod val="65000"/>
                  </a:schemeClr>
                </a:solidFill>
              </a:rPr>
              <a:t>коммит</a:t>
            </a:r>
            <a:r>
              <a:rPr lang="ru-RU" dirty="0">
                <a:solidFill>
                  <a:schemeClr val="bg1">
                    <a:lumMod val="65000"/>
                  </a:schemeClr>
                </a:solidFill>
              </a:rPr>
              <a:t> его части, размещение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alloc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context, </a:t>
            </a:r>
            <a:r>
              <a:rPr lang="ru-RU" dirty="0">
                <a:solidFill>
                  <a:schemeClr val="bg1">
                    <a:lumMod val="65000"/>
                  </a:schemeClr>
                </a:solidFill>
              </a:rPr>
              <a:t>встраивание в общий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chain)</a:t>
            </a:r>
            <a:endParaRPr lang="ru-RU" dirty="0">
              <a:solidFill>
                <a:schemeClr val="bg1">
                  <a:lumMod val="65000"/>
                </a:schemeClr>
              </a:solidFill>
            </a:endParaRPr>
          </a:p>
          <a:p>
            <a:pPr marL="400050" indent="-400050">
              <a:buFont typeface="+mj-lt"/>
              <a:buAutoNum type="romanUcPeriod"/>
            </a:pPr>
            <a:r>
              <a:rPr lang="ru-RU" dirty="0">
                <a:solidFill>
                  <a:schemeClr val="bg1">
                    <a:lumMod val="65000"/>
                  </a:schemeClr>
                </a:solidFill>
              </a:rPr>
              <a:t>Заменить все ссылки на корректные</a:t>
            </a:r>
          </a:p>
          <a:p>
            <a:pPr marL="400050" indent="-400050">
              <a:buFont typeface="+mj-lt"/>
              <a:buAutoNum type="romanUcPeriod"/>
            </a:pPr>
            <a:r>
              <a:rPr lang="ru-RU" dirty="0">
                <a:solidFill>
                  <a:schemeClr val="bg1">
                    <a:lumMod val="65000"/>
                  </a:schemeClr>
                </a:solidFill>
              </a:rPr>
              <a:t>Копирование объектов на их новые места используя информацию в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pre-plug </a:t>
            </a:r>
            <a:r>
              <a:rPr lang="ru-RU" dirty="0" smtClean="0">
                <a:solidFill>
                  <a:schemeClr val="bg1">
                    <a:lumMod val="65000"/>
                  </a:schemeClr>
                </a:solidFill>
              </a:rPr>
              <a:t>блоках</a:t>
            </a:r>
          </a:p>
          <a:p>
            <a:pPr marL="400050" indent="-400050">
              <a:buFont typeface="+mj-lt"/>
              <a:buAutoNum type="romanUcPeriod"/>
            </a:pPr>
            <a:r>
              <a:rPr lang="ru-RU" dirty="0" smtClean="0">
                <a:solidFill>
                  <a:schemeClr val="bg1">
                    <a:lumMod val="65000"/>
                  </a:schemeClr>
                </a:solidFill>
              </a:rPr>
              <a:t>Восстановить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pre- post- plug </a:t>
            </a:r>
            <a:r>
              <a:rPr lang="ru-RU" dirty="0" smtClean="0">
                <a:solidFill>
                  <a:schemeClr val="bg1">
                    <a:lumMod val="65000"/>
                  </a:schemeClr>
                </a:solidFill>
              </a:rPr>
              <a:t>участки</a:t>
            </a:r>
          </a:p>
          <a:p>
            <a:pPr marL="400050" indent="-400050">
              <a:buFont typeface="+mj-lt"/>
              <a:buAutoNum type="romanUcPeriod"/>
            </a:pPr>
            <a:r>
              <a:rPr lang="ru-RU" dirty="0" smtClean="0">
                <a:solidFill>
                  <a:schemeClr val="bg1">
                    <a:lumMod val="65000"/>
                  </a:schemeClr>
                </a:solidFill>
              </a:rPr>
              <a:t>Исправить положение поколений</a:t>
            </a:r>
          </a:p>
          <a:p>
            <a:pPr marL="400050" indent="-400050">
              <a:buFont typeface="+mj-lt"/>
              <a:buAutoNum type="romanUcPeriod"/>
            </a:pPr>
            <a:r>
              <a:rPr lang="ru-RU" dirty="0" smtClean="0"/>
              <a:t>Создать список свободных участков</a:t>
            </a:r>
          </a:p>
          <a:p>
            <a:pPr marL="857250" lvl="1" indent="-400050">
              <a:buFont typeface="+mj-lt"/>
              <a:buAutoNum type="arabicPeriod"/>
            </a:pPr>
            <a:r>
              <a:rPr lang="ru-RU" dirty="0" smtClean="0"/>
              <a:t>Перед кажды</a:t>
            </a:r>
            <a:r>
              <a:rPr lang="ru-RU" dirty="0" smtClean="0"/>
              <a:t>м </a:t>
            </a:r>
            <a:r>
              <a:rPr lang="en-US" dirty="0" smtClean="0"/>
              <a:t>pinned </a:t>
            </a:r>
            <a:r>
              <a:rPr lang="ru-RU" dirty="0" smtClean="0"/>
              <a:t>объектом образуется свободный участок. Его необходимо сохранить для дальнейшего выделения памяти</a:t>
            </a:r>
            <a:endParaRPr lang="ru-RU" dirty="0" smtClean="0"/>
          </a:p>
          <a:p>
            <a:pPr marL="1257300" lvl="2" indent="-3429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521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="" xmlns:a16="http://schemas.microsoft.com/office/drawing/2014/main" id="{5DEE3E66-4229-4A88-8BFA-AA4C91FC8FC0}"/>
              </a:ext>
            </a:extLst>
          </p:cNvPr>
          <p:cNvGrpSpPr/>
          <p:nvPr/>
        </p:nvGrpSpPr>
        <p:grpSpPr>
          <a:xfrm>
            <a:off x="1912570" y="1561698"/>
            <a:ext cx="8905875" cy="3734602"/>
            <a:chOff x="1912570" y="1561698"/>
            <a:chExt cx="8905875" cy="3734602"/>
          </a:xfrm>
        </p:grpSpPr>
        <p:pic>
          <p:nvPicPr>
            <p:cNvPr id="9" name="Picture 8" descr="A picture containing object&#10;&#10;Description automatically generated">
              <a:extLst>
                <a:ext uri="{FF2B5EF4-FFF2-40B4-BE49-F238E27FC236}">
                  <a16:creationId xmlns="" xmlns:a16="http://schemas.microsoft.com/office/drawing/2014/main" id="{466DFA04-AEC1-410A-96B9-971B54DDC52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2570" y="1624012"/>
              <a:ext cx="8905875" cy="3609975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="" xmlns:a16="http://schemas.microsoft.com/office/drawing/2014/main" id="{24E02D14-A823-41E4-B63F-AB3CF2C68147}"/>
                </a:ext>
              </a:extLst>
            </p:cNvPr>
            <p:cNvSpPr/>
            <p:nvPr/>
          </p:nvSpPr>
          <p:spPr>
            <a:xfrm>
              <a:off x="2107933" y="1561698"/>
              <a:ext cx="8710512" cy="3734602"/>
            </a:xfrm>
            <a:prstGeom prst="rect">
              <a:avLst/>
            </a:prstGeom>
            <a:solidFill>
              <a:schemeClr val="bg1">
                <a:alpha val="9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=""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5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8EC98B20-E1EB-43F5-8D8B-F8A7F670AEFD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34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1" name="Picture 2" descr="https://prodotnetmemory.com/cover.jpg">
            <a:extLst>
              <a:ext uri="{FF2B5EF4-FFF2-40B4-BE49-F238E27FC236}">
                <a16:creationId xmlns="" xmlns:a16="http://schemas.microsoft.com/office/drawing/2014/main" id="{14B77C42-C456-4B92-B034-5DE5AFD5E8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3158" y="1080684"/>
            <a:ext cx="2724312" cy="3886733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73FB6B1A-BC9F-4CD8-8ED6-5152121C95A2}"/>
              </a:ext>
            </a:extLst>
          </p:cNvPr>
          <p:cNvSpPr/>
          <p:nvPr/>
        </p:nvSpPr>
        <p:spPr>
          <a:xfrm>
            <a:off x="1306283" y="742127"/>
            <a:ext cx="25180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https://prodotnetmemory.com/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="" xmlns:a16="http://schemas.microsoft.com/office/drawing/2014/main" id="{081C201D-58F5-4D05-9955-B22B0A6611A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39204" y="1080683"/>
            <a:ext cx="3151406" cy="388673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1766CF20-A7BE-43AF-80F2-A752F5A797AF}"/>
              </a:ext>
            </a:extLst>
          </p:cNvPr>
          <p:cNvSpPr/>
          <p:nvPr/>
        </p:nvSpPr>
        <p:spPr>
          <a:xfrm>
            <a:off x="4542884" y="742127"/>
            <a:ext cx="364580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https://www.red-gate.com/hub/books/#dotnet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="" xmlns:a16="http://schemas.microsoft.com/office/drawing/2014/main" id="{2721A861-1656-4777-AEF1-4DEFE31A2A55}"/>
              </a:ext>
            </a:extLst>
          </p:cNvPr>
          <p:cNvSpPr/>
          <p:nvPr/>
        </p:nvSpPr>
        <p:spPr>
          <a:xfrm>
            <a:off x="8628786" y="742127"/>
            <a:ext cx="30909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https://github.com/sidristij/dotnetbook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="" xmlns:a16="http://schemas.microsoft.com/office/drawing/2014/main" id="{571F173C-3AAA-4EE9-B0FC-D7CDE16526A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97776" y="1080680"/>
            <a:ext cx="2752932" cy="388673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9" name="Title 1">
            <a:extLst>
              <a:ext uri="{FF2B5EF4-FFF2-40B4-BE49-F238E27FC236}">
                <a16:creationId xmlns="" xmlns:a16="http://schemas.microsoft.com/office/drawing/2014/main" id="{A9747F82-81A8-4A0F-9DEF-E4E4DD44BCAD}"/>
              </a:ext>
            </a:extLst>
          </p:cNvPr>
          <p:cNvSpPr txBox="1">
            <a:spLocks/>
          </p:cNvSpPr>
          <p:nvPr/>
        </p:nvSpPr>
        <p:spPr>
          <a:xfrm>
            <a:off x="1203158" y="5609967"/>
            <a:ext cx="10347550" cy="776537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10000"/>
              </a:lnSpc>
            </a:pPr>
            <a:r>
              <a:rPr lang="en-US" sz="44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QA</a:t>
            </a:r>
            <a:endParaRPr lang="ru-RU" sz="44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3869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=""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4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AF57D2E9-EA7E-48D5-B5FB-528ECA79B6E4}"/>
              </a:ext>
            </a:extLst>
          </p:cNvPr>
          <p:cNvSpPr txBox="1"/>
          <p:nvPr/>
        </p:nvSpPr>
        <p:spPr>
          <a:xfrm>
            <a:off x="1238005" y="1209675"/>
            <a:ext cx="99633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ru-RU" dirty="0" smtClean="0"/>
              <a:t>Если на этапе планирования было решено использовать </a:t>
            </a:r>
            <a:r>
              <a:rPr lang="en-US" dirty="0" smtClean="0"/>
              <a:t>Sweep: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Total Fragmentation &lt; Fragmentation Size || ratio &lt; Fragmentation ratio</a:t>
            </a:r>
          </a:p>
        </p:txBody>
      </p:sp>
      <p:graphicFrame>
        <p:nvGraphicFramePr>
          <p:cNvPr id="10" name="Таблица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9374835"/>
              </p:ext>
            </p:extLst>
          </p:nvPr>
        </p:nvGraphicFramePr>
        <p:xfrm>
          <a:off x="2832101" y="2167244"/>
          <a:ext cx="6438901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9799"/>
                <a:gridCol w="2673350"/>
                <a:gridCol w="2825752"/>
              </a:tblGrid>
              <a:tr h="37084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Fragmentation</a:t>
                      </a:r>
                      <a:r>
                        <a:rPr lang="en-US" baseline="0" dirty="0" smtClean="0"/>
                        <a:t> Size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Fragmentation ratio</a:t>
                      </a:r>
                      <a:endParaRPr lang="ru-RU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Gen0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40,000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50%</a:t>
                      </a:r>
                      <a:endParaRPr lang="ru-RU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Gen1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80,000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50%</a:t>
                      </a:r>
                      <a:endParaRPr lang="ru-RU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Gen2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200,000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25%</a:t>
                      </a:r>
                      <a:endParaRPr lang="ru-RU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AF57D2E9-EA7E-48D5-B5FB-528ECA79B6E4}"/>
              </a:ext>
            </a:extLst>
          </p:cNvPr>
          <p:cNvSpPr txBox="1"/>
          <p:nvPr/>
        </p:nvSpPr>
        <p:spPr>
          <a:xfrm>
            <a:off x="1238005" y="4105275"/>
            <a:ext cx="99633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 startAt="2"/>
            </a:pPr>
            <a:r>
              <a:rPr lang="ru-RU" dirty="0" smtClean="0"/>
              <a:t>Мы должны осуществить </a:t>
            </a:r>
            <a:r>
              <a:rPr lang="en-US" dirty="0" smtClean="0"/>
              <a:t>GC </a:t>
            </a:r>
            <a:r>
              <a:rPr lang="ru-RU" dirty="0" smtClean="0"/>
              <a:t>путем отдачи всех неиспользуемых участков на переиспользование</a:t>
            </a:r>
            <a:endParaRPr lang="en-US" dirty="0" smtClean="0"/>
          </a:p>
        </p:txBody>
      </p:sp>
      <p:sp>
        <p:nvSpPr>
          <p:cNvPr id="14" name="Title 1">
            <a:extLst>
              <a:ext uri="{FF2B5EF4-FFF2-40B4-BE49-F238E27FC236}">
                <a16:creationId xmlns=""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824666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2800" b="1" dirty="0" smtClean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Sweep</a:t>
            </a:r>
          </a:p>
          <a:p>
            <a:pPr lvl="0" defTabSz="914400">
              <a:lnSpc>
                <a:spcPct val="110000"/>
              </a:lnSpc>
              <a:spcBef>
                <a:spcPts val="0"/>
              </a:spcBef>
            </a:pPr>
            <a:r>
              <a:rPr lang="en-US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Small Objects Heap</a:t>
            </a:r>
            <a:endParaRPr lang="ru-RU" sz="28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  <a:p>
            <a:pPr>
              <a:lnSpc>
                <a:spcPct val="110000"/>
              </a:lnSpc>
            </a:pPr>
            <a:endParaRPr lang="ru-RU" sz="28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355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=""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5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AF57D2E9-EA7E-48D5-B5FB-528ECA79B6E4}"/>
              </a:ext>
            </a:extLst>
          </p:cNvPr>
          <p:cNvSpPr txBox="1"/>
          <p:nvPr/>
        </p:nvSpPr>
        <p:spPr>
          <a:xfrm>
            <a:off x="1238005" y="1209675"/>
            <a:ext cx="99633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После этапа планирования мы имеем:</a:t>
            </a:r>
            <a:endParaRPr lang="en-US" dirty="0" smtClean="0"/>
          </a:p>
        </p:txBody>
      </p:sp>
      <p:grpSp>
        <p:nvGrpSpPr>
          <p:cNvPr id="74" name="Группа 73"/>
          <p:cNvGrpSpPr/>
          <p:nvPr/>
        </p:nvGrpSpPr>
        <p:grpSpPr>
          <a:xfrm>
            <a:off x="1908659" y="4365050"/>
            <a:ext cx="1118932" cy="370766"/>
            <a:chOff x="1883425" y="4563522"/>
            <a:chExt cx="1118932" cy="370766"/>
          </a:xfrm>
        </p:grpSpPr>
        <p:sp>
          <p:nvSpPr>
            <p:cNvPr id="75" name="Прямоугольник 74"/>
            <p:cNvSpPr/>
            <p:nvPr/>
          </p:nvSpPr>
          <p:spPr>
            <a:xfrm>
              <a:off x="1883425" y="4563522"/>
              <a:ext cx="1118932" cy="369332"/>
            </a:xfrm>
            <a:prstGeom prst="rect">
              <a:avLst/>
            </a:prstGeom>
            <a:pattFill prst="ltUpDiag">
              <a:fgClr>
                <a:schemeClr val="accent2">
                  <a:lumMod val="75000"/>
                </a:schemeClr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6" name="Rectangle 22">
              <a:extLst>
                <a:ext uri="{FF2B5EF4-FFF2-40B4-BE49-F238E27FC236}">
                  <a16:creationId xmlns="" xmlns:a16="http://schemas.microsoft.com/office/drawing/2014/main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77" name="Rectangle 47">
              <a:extLst>
                <a:ext uri="{FF2B5EF4-FFF2-40B4-BE49-F238E27FC236}">
                  <a16:creationId xmlns="" xmlns:a16="http://schemas.microsoft.com/office/drawing/2014/main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78" name="Rectangle 48">
              <a:extLst>
                <a:ext uri="{FF2B5EF4-FFF2-40B4-BE49-F238E27FC236}">
                  <a16:creationId xmlns="" xmlns:a16="http://schemas.microsoft.com/office/drawing/2014/main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79" name="Rectangle 49">
              <a:extLst>
                <a:ext uri="{FF2B5EF4-FFF2-40B4-BE49-F238E27FC236}">
                  <a16:creationId xmlns="" xmlns:a16="http://schemas.microsoft.com/office/drawing/2014/main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80" name="Группа 79"/>
          <p:cNvGrpSpPr/>
          <p:nvPr/>
        </p:nvGrpSpPr>
        <p:grpSpPr>
          <a:xfrm>
            <a:off x="3032177" y="4366215"/>
            <a:ext cx="1108590" cy="369333"/>
            <a:chOff x="1892223" y="4564955"/>
            <a:chExt cx="1108590" cy="369333"/>
          </a:xfrm>
        </p:grpSpPr>
        <p:sp>
          <p:nvSpPr>
            <p:cNvPr id="81" name="Rectangle 22">
              <a:extLst>
                <a:ext uri="{FF2B5EF4-FFF2-40B4-BE49-F238E27FC236}">
                  <a16:creationId xmlns="" xmlns:a16="http://schemas.microsoft.com/office/drawing/2014/main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82" name="Rectangle 47">
              <a:extLst>
                <a:ext uri="{FF2B5EF4-FFF2-40B4-BE49-F238E27FC236}">
                  <a16:creationId xmlns="" xmlns:a16="http://schemas.microsoft.com/office/drawing/2014/main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83" name="Rectangle 48">
              <a:extLst>
                <a:ext uri="{FF2B5EF4-FFF2-40B4-BE49-F238E27FC236}">
                  <a16:creationId xmlns="" xmlns:a16="http://schemas.microsoft.com/office/drawing/2014/main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84" name="Rectangle 49">
              <a:extLst>
                <a:ext uri="{FF2B5EF4-FFF2-40B4-BE49-F238E27FC236}">
                  <a16:creationId xmlns="" xmlns:a16="http://schemas.microsoft.com/office/drawing/2014/main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85" name="Группа 84"/>
          <p:cNvGrpSpPr/>
          <p:nvPr/>
        </p:nvGrpSpPr>
        <p:grpSpPr>
          <a:xfrm>
            <a:off x="4135963" y="4368455"/>
            <a:ext cx="1108590" cy="369333"/>
            <a:chOff x="1892223" y="4564955"/>
            <a:chExt cx="1108590" cy="369333"/>
          </a:xfrm>
        </p:grpSpPr>
        <p:sp>
          <p:nvSpPr>
            <p:cNvPr id="86" name="Rectangle 22">
              <a:extLst>
                <a:ext uri="{FF2B5EF4-FFF2-40B4-BE49-F238E27FC236}">
                  <a16:creationId xmlns="" xmlns:a16="http://schemas.microsoft.com/office/drawing/2014/main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87" name="Rectangle 47">
              <a:extLst>
                <a:ext uri="{FF2B5EF4-FFF2-40B4-BE49-F238E27FC236}">
                  <a16:creationId xmlns="" xmlns:a16="http://schemas.microsoft.com/office/drawing/2014/main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 smtClean="0">
                  <a:solidFill>
                    <a:schemeClr val="tx2">
                      <a:lumMod val="50000"/>
                    </a:schemeClr>
                  </a:solidFill>
                </a:rPr>
                <a:t>64</a:t>
              </a:r>
              <a:endParaRPr lang="en-US" sz="12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88" name="Rectangle 48">
              <a:extLst>
                <a:ext uri="{FF2B5EF4-FFF2-40B4-BE49-F238E27FC236}">
                  <a16:creationId xmlns="" xmlns:a16="http://schemas.microsoft.com/office/drawing/2014/main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050" dirty="0" smtClean="0">
                  <a:solidFill>
                    <a:schemeClr val="tx2">
                      <a:lumMod val="50000"/>
                    </a:schemeClr>
                  </a:solidFill>
                </a:rPr>
                <a:t>-96</a:t>
              </a:r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89" name="Rectangle 49">
              <a:extLst>
                <a:ext uri="{FF2B5EF4-FFF2-40B4-BE49-F238E27FC236}">
                  <a16:creationId xmlns="" xmlns:a16="http://schemas.microsoft.com/office/drawing/2014/main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90" name="Группа 89"/>
          <p:cNvGrpSpPr/>
          <p:nvPr/>
        </p:nvGrpSpPr>
        <p:grpSpPr>
          <a:xfrm>
            <a:off x="5244691" y="4369590"/>
            <a:ext cx="1118932" cy="370766"/>
            <a:chOff x="1883425" y="4563522"/>
            <a:chExt cx="1118932" cy="370766"/>
          </a:xfrm>
        </p:grpSpPr>
        <p:sp>
          <p:nvSpPr>
            <p:cNvPr id="91" name="Прямоугольник 90"/>
            <p:cNvSpPr/>
            <p:nvPr/>
          </p:nvSpPr>
          <p:spPr>
            <a:xfrm>
              <a:off x="1883425" y="4563522"/>
              <a:ext cx="1118932" cy="369332"/>
            </a:xfrm>
            <a:prstGeom prst="rect">
              <a:avLst/>
            </a:prstGeom>
            <a:pattFill prst="ltUpDiag">
              <a:fgClr>
                <a:schemeClr val="accent2">
                  <a:lumMod val="75000"/>
                </a:schemeClr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92" name="Rectangle 22">
              <a:extLst>
                <a:ext uri="{FF2B5EF4-FFF2-40B4-BE49-F238E27FC236}">
                  <a16:creationId xmlns="" xmlns:a16="http://schemas.microsoft.com/office/drawing/2014/main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93" name="Rectangle 47">
              <a:extLst>
                <a:ext uri="{FF2B5EF4-FFF2-40B4-BE49-F238E27FC236}">
                  <a16:creationId xmlns="" xmlns:a16="http://schemas.microsoft.com/office/drawing/2014/main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94" name="Rectangle 48">
              <a:extLst>
                <a:ext uri="{FF2B5EF4-FFF2-40B4-BE49-F238E27FC236}">
                  <a16:creationId xmlns="" xmlns:a16="http://schemas.microsoft.com/office/drawing/2014/main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95" name="Rectangle 49">
              <a:extLst>
                <a:ext uri="{FF2B5EF4-FFF2-40B4-BE49-F238E27FC236}">
                  <a16:creationId xmlns="" xmlns:a16="http://schemas.microsoft.com/office/drawing/2014/main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96" name="Группа 95"/>
          <p:cNvGrpSpPr/>
          <p:nvPr/>
        </p:nvGrpSpPr>
        <p:grpSpPr>
          <a:xfrm>
            <a:off x="6363056" y="4366259"/>
            <a:ext cx="1118932" cy="370766"/>
            <a:chOff x="1883425" y="4563522"/>
            <a:chExt cx="1118932" cy="370766"/>
          </a:xfrm>
        </p:grpSpPr>
        <p:sp>
          <p:nvSpPr>
            <p:cNvPr id="97" name="Прямоугольник 96"/>
            <p:cNvSpPr/>
            <p:nvPr/>
          </p:nvSpPr>
          <p:spPr>
            <a:xfrm>
              <a:off x="1883425" y="4563522"/>
              <a:ext cx="1118932" cy="369332"/>
            </a:xfrm>
            <a:prstGeom prst="rect">
              <a:avLst/>
            </a:prstGeom>
            <a:pattFill prst="ltUpDiag">
              <a:fgClr>
                <a:schemeClr val="accent2">
                  <a:lumMod val="75000"/>
                </a:schemeClr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98" name="Rectangle 22">
              <a:extLst>
                <a:ext uri="{FF2B5EF4-FFF2-40B4-BE49-F238E27FC236}">
                  <a16:creationId xmlns="" xmlns:a16="http://schemas.microsoft.com/office/drawing/2014/main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99" name="Rectangle 47">
              <a:extLst>
                <a:ext uri="{FF2B5EF4-FFF2-40B4-BE49-F238E27FC236}">
                  <a16:creationId xmlns="" xmlns:a16="http://schemas.microsoft.com/office/drawing/2014/main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100" name="Rectangle 48">
              <a:extLst>
                <a:ext uri="{FF2B5EF4-FFF2-40B4-BE49-F238E27FC236}">
                  <a16:creationId xmlns="" xmlns:a16="http://schemas.microsoft.com/office/drawing/2014/main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01" name="Rectangle 49">
              <a:extLst>
                <a:ext uri="{FF2B5EF4-FFF2-40B4-BE49-F238E27FC236}">
                  <a16:creationId xmlns="" xmlns:a16="http://schemas.microsoft.com/office/drawing/2014/main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102" name="Группа 101"/>
          <p:cNvGrpSpPr/>
          <p:nvPr/>
        </p:nvGrpSpPr>
        <p:grpSpPr>
          <a:xfrm>
            <a:off x="7471515" y="4360752"/>
            <a:ext cx="1108590" cy="369333"/>
            <a:chOff x="1892223" y="4564955"/>
            <a:chExt cx="1108590" cy="369333"/>
          </a:xfrm>
        </p:grpSpPr>
        <p:sp>
          <p:nvSpPr>
            <p:cNvPr id="103" name="Rectangle 22">
              <a:extLst>
                <a:ext uri="{FF2B5EF4-FFF2-40B4-BE49-F238E27FC236}">
                  <a16:creationId xmlns="" xmlns:a16="http://schemas.microsoft.com/office/drawing/2014/main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04" name="Rectangle 47">
              <a:extLst>
                <a:ext uri="{FF2B5EF4-FFF2-40B4-BE49-F238E27FC236}">
                  <a16:creationId xmlns="" xmlns:a16="http://schemas.microsoft.com/office/drawing/2014/main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105" name="Rectangle 48">
              <a:extLst>
                <a:ext uri="{FF2B5EF4-FFF2-40B4-BE49-F238E27FC236}">
                  <a16:creationId xmlns="" xmlns:a16="http://schemas.microsoft.com/office/drawing/2014/main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06" name="Rectangle 49">
              <a:extLst>
                <a:ext uri="{FF2B5EF4-FFF2-40B4-BE49-F238E27FC236}">
                  <a16:creationId xmlns="" xmlns:a16="http://schemas.microsoft.com/office/drawing/2014/main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107" name="Группа 106"/>
          <p:cNvGrpSpPr/>
          <p:nvPr/>
        </p:nvGrpSpPr>
        <p:grpSpPr>
          <a:xfrm>
            <a:off x="9697413" y="4364781"/>
            <a:ext cx="1118932" cy="370766"/>
            <a:chOff x="1883425" y="4563522"/>
            <a:chExt cx="1118932" cy="370766"/>
          </a:xfrm>
        </p:grpSpPr>
        <p:sp>
          <p:nvSpPr>
            <p:cNvPr id="108" name="Прямоугольник 107"/>
            <p:cNvSpPr/>
            <p:nvPr/>
          </p:nvSpPr>
          <p:spPr>
            <a:xfrm>
              <a:off x="1883425" y="4563522"/>
              <a:ext cx="1118932" cy="369332"/>
            </a:xfrm>
            <a:prstGeom prst="rect">
              <a:avLst/>
            </a:prstGeom>
            <a:pattFill prst="ltUpDiag">
              <a:fgClr>
                <a:schemeClr val="accent2">
                  <a:lumMod val="75000"/>
                </a:schemeClr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09" name="Rectangle 22">
              <a:extLst>
                <a:ext uri="{FF2B5EF4-FFF2-40B4-BE49-F238E27FC236}">
                  <a16:creationId xmlns="" xmlns:a16="http://schemas.microsoft.com/office/drawing/2014/main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10" name="Rectangle 47">
              <a:extLst>
                <a:ext uri="{FF2B5EF4-FFF2-40B4-BE49-F238E27FC236}">
                  <a16:creationId xmlns="" xmlns:a16="http://schemas.microsoft.com/office/drawing/2014/main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111" name="Rectangle 48">
              <a:extLst>
                <a:ext uri="{FF2B5EF4-FFF2-40B4-BE49-F238E27FC236}">
                  <a16:creationId xmlns="" xmlns:a16="http://schemas.microsoft.com/office/drawing/2014/main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12" name="Rectangle 49">
              <a:extLst>
                <a:ext uri="{FF2B5EF4-FFF2-40B4-BE49-F238E27FC236}">
                  <a16:creationId xmlns="" xmlns:a16="http://schemas.microsoft.com/office/drawing/2014/main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13" name="Правая фигурная скобка 112"/>
          <p:cNvSpPr/>
          <p:nvPr/>
        </p:nvSpPr>
        <p:spPr>
          <a:xfrm rot="5400000">
            <a:off x="2359051" y="4336001"/>
            <a:ext cx="186950" cy="1106098"/>
          </a:xfrm>
          <a:prstGeom prst="rightBrace">
            <a:avLst>
              <a:gd name="adj1" fmla="val 2196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4" name="Правая фигурная скобка 113"/>
          <p:cNvSpPr/>
          <p:nvPr/>
        </p:nvSpPr>
        <p:spPr>
          <a:xfrm rot="5400000">
            <a:off x="10148016" y="4336001"/>
            <a:ext cx="186950" cy="1106098"/>
          </a:xfrm>
          <a:prstGeom prst="rightBrace">
            <a:avLst>
              <a:gd name="adj1" fmla="val 2196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5" name="Правая фигурная скобка 114"/>
          <p:cNvSpPr/>
          <p:nvPr/>
        </p:nvSpPr>
        <p:spPr>
          <a:xfrm rot="5400000">
            <a:off x="11263623" y="4326491"/>
            <a:ext cx="186950" cy="1125117"/>
          </a:xfrm>
          <a:prstGeom prst="rightBrace">
            <a:avLst>
              <a:gd name="adj1" fmla="val 2196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6" name="Правая фигурная скобка 115"/>
          <p:cNvSpPr/>
          <p:nvPr/>
        </p:nvSpPr>
        <p:spPr>
          <a:xfrm rot="5400000">
            <a:off x="4019374" y="3792742"/>
            <a:ext cx="193015" cy="2219687"/>
          </a:xfrm>
          <a:prstGeom prst="rightBrace">
            <a:avLst>
              <a:gd name="adj1" fmla="val 2196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7" name="Правая фигурная скобка 116"/>
          <p:cNvSpPr/>
          <p:nvPr/>
        </p:nvSpPr>
        <p:spPr>
          <a:xfrm rot="5400000">
            <a:off x="8489859" y="3783516"/>
            <a:ext cx="193015" cy="2219687"/>
          </a:xfrm>
          <a:prstGeom prst="rightBrace">
            <a:avLst>
              <a:gd name="adj1" fmla="val 2196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8" name="TextBox 117"/>
          <p:cNvSpPr txBox="1"/>
          <p:nvPr/>
        </p:nvSpPr>
        <p:spPr>
          <a:xfrm>
            <a:off x="2022477" y="5035460"/>
            <a:ext cx="853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plug</a:t>
            </a:r>
            <a:endParaRPr lang="ru-RU" dirty="0"/>
          </a:p>
        </p:txBody>
      </p:sp>
      <p:sp>
        <p:nvSpPr>
          <p:cNvPr id="119" name="TextBox 118"/>
          <p:cNvSpPr txBox="1"/>
          <p:nvPr/>
        </p:nvSpPr>
        <p:spPr>
          <a:xfrm>
            <a:off x="3685260" y="5035460"/>
            <a:ext cx="853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gap</a:t>
            </a:r>
            <a:endParaRPr lang="ru-RU" dirty="0"/>
          </a:p>
        </p:txBody>
      </p:sp>
      <p:sp>
        <p:nvSpPr>
          <p:cNvPr id="120" name="TextBox 119"/>
          <p:cNvSpPr txBox="1"/>
          <p:nvPr/>
        </p:nvSpPr>
        <p:spPr>
          <a:xfrm>
            <a:off x="8114816" y="5035460"/>
            <a:ext cx="853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gap</a:t>
            </a:r>
            <a:endParaRPr lang="ru-RU" dirty="0"/>
          </a:p>
        </p:txBody>
      </p:sp>
      <p:sp>
        <p:nvSpPr>
          <p:cNvPr id="121" name="TextBox 120"/>
          <p:cNvSpPr txBox="1"/>
          <p:nvPr/>
        </p:nvSpPr>
        <p:spPr>
          <a:xfrm>
            <a:off x="9801645" y="5035460"/>
            <a:ext cx="853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plug</a:t>
            </a:r>
            <a:endParaRPr lang="ru-RU" dirty="0"/>
          </a:p>
        </p:txBody>
      </p:sp>
      <p:cxnSp>
        <p:nvCxnSpPr>
          <p:cNvPr id="127" name="Прямая соединительная линия 126"/>
          <p:cNvCxnSpPr>
            <a:stCxn id="89" idx="1"/>
            <a:endCxn id="91" idx="1"/>
          </p:cNvCxnSpPr>
          <p:nvPr/>
        </p:nvCxnSpPr>
        <p:spPr>
          <a:xfrm>
            <a:off x="4966887" y="4553121"/>
            <a:ext cx="277804" cy="11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8" name="Группа 127"/>
          <p:cNvGrpSpPr/>
          <p:nvPr/>
        </p:nvGrpSpPr>
        <p:grpSpPr>
          <a:xfrm>
            <a:off x="8587620" y="4361231"/>
            <a:ext cx="1108590" cy="369333"/>
            <a:chOff x="1892223" y="4564955"/>
            <a:chExt cx="1108590" cy="369333"/>
          </a:xfrm>
        </p:grpSpPr>
        <p:sp>
          <p:nvSpPr>
            <p:cNvPr id="129" name="Rectangle 22">
              <a:extLst>
                <a:ext uri="{FF2B5EF4-FFF2-40B4-BE49-F238E27FC236}">
                  <a16:creationId xmlns="" xmlns:a16="http://schemas.microsoft.com/office/drawing/2014/main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30" name="Rectangle 47">
              <a:extLst>
                <a:ext uri="{FF2B5EF4-FFF2-40B4-BE49-F238E27FC236}">
                  <a16:creationId xmlns="" xmlns:a16="http://schemas.microsoft.com/office/drawing/2014/main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 smtClean="0">
                  <a:solidFill>
                    <a:schemeClr val="tx2">
                      <a:lumMod val="50000"/>
                    </a:schemeClr>
                  </a:solidFill>
                </a:rPr>
                <a:t>64</a:t>
              </a:r>
              <a:endParaRPr lang="en-US" sz="12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31" name="Rectangle 48">
              <a:extLst>
                <a:ext uri="{FF2B5EF4-FFF2-40B4-BE49-F238E27FC236}">
                  <a16:creationId xmlns="" xmlns:a16="http://schemas.microsoft.com/office/drawing/2014/main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050" dirty="0" smtClean="0">
                  <a:solidFill>
                    <a:schemeClr val="tx2">
                      <a:lumMod val="50000"/>
                    </a:schemeClr>
                  </a:solidFill>
                </a:rPr>
                <a:t>-160</a:t>
              </a:r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32" name="Rectangle 49">
              <a:extLst>
                <a:ext uri="{FF2B5EF4-FFF2-40B4-BE49-F238E27FC236}">
                  <a16:creationId xmlns="" xmlns:a16="http://schemas.microsoft.com/office/drawing/2014/main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ru-RU" sz="1200" dirty="0">
                  <a:solidFill>
                    <a:schemeClr val="tx1"/>
                  </a:solidFill>
                </a:rPr>
                <a:t>0</a:t>
              </a:r>
              <a:r>
                <a:rPr lang="en-US" sz="1200" dirty="0" smtClean="0">
                  <a:solidFill>
                    <a:schemeClr val="tx1"/>
                  </a:solidFill>
                </a:rPr>
                <a:t>   </a:t>
              </a:r>
              <a:r>
                <a:rPr lang="ru-RU" sz="1200" dirty="0" smtClean="0">
                  <a:solidFill>
                    <a:schemeClr val="tx1"/>
                  </a:solidFill>
                </a:rPr>
                <a:t>0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133" name="Прямая соединительная линия 132"/>
          <p:cNvCxnSpPr/>
          <p:nvPr/>
        </p:nvCxnSpPr>
        <p:spPr>
          <a:xfrm flipV="1">
            <a:off x="9399343" y="4554973"/>
            <a:ext cx="258084" cy="14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4" name="Группа 133"/>
          <p:cNvGrpSpPr/>
          <p:nvPr/>
        </p:nvGrpSpPr>
        <p:grpSpPr>
          <a:xfrm>
            <a:off x="804781" y="4365050"/>
            <a:ext cx="1108590" cy="369333"/>
            <a:chOff x="1892223" y="4564955"/>
            <a:chExt cx="1108590" cy="369333"/>
          </a:xfrm>
        </p:grpSpPr>
        <p:sp>
          <p:nvSpPr>
            <p:cNvPr id="135" name="Rectangle 22">
              <a:extLst>
                <a:ext uri="{FF2B5EF4-FFF2-40B4-BE49-F238E27FC236}">
                  <a16:creationId xmlns="" xmlns:a16="http://schemas.microsoft.com/office/drawing/2014/main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36" name="Rectangle 47">
              <a:extLst>
                <a:ext uri="{FF2B5EF4-FFF2-40B4-BE49-F238E27FC236}">
                  <a16:creationId xmlns="" xmlns:a16="http://schemas.microsoft.com/office/drawing/2014/main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 smtClean="0">
                  <a:solidFill>
                    <a:schemeClr val="tx2">
                      <a:lumMod val="50000"/>
                    </a:schemeClr>
                  </a:solidFill>
                </a:rPr>
                <a:t>32</a:t>
              </a:r>
              <a:endParaRPr lang="en-US" sz="12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37" name="Rectangle 48">
              <a:extLst>
                <a:ext uri="{FF2B5EF4-FFF2-40B4-BE49-F238E27FC236}">
                  <a16:creationId xmlns="" xmlns:a16="http://schemas.microsoft.com/office/drawing/2014/main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050" dirty="0" smtClean="0">
                  <a:solidFill>
                    <a:schemeClr val="tx2">
                      <a:lumMod val="50000"/>
                    </a:schemeClr>
                  </a:solidFill>
                </a:rPr>
                <a:t>-32</a:t>
              </a:r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38" name="Rectangle 49">
              <a:extLst>
                <a:ext uri="{FF2B5EF4-FFF2-40B4-BE49-F238E27FC236}">
                  <a16:creationId xmlns="" xmlns:a16="http://schemas.microsoft.com/office/drawing/2014/main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0</a:t>
              </a:r>
              <a:r>
                <a:rPr lang="en-US" sz="1200" dirty="0" smtClean="0">
                  <a:solidFill>
                    <a:schemeClr val="tx1"/>
                  </a:solidFill>
                </a:rPr>
                <a:t>   0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139" name="Прямая соединительная линия 138"/>
          <p:cNvCxnSpPr/>
          <p:nvPr/>
        </p:nvCxnSpPr>
        <p:spPr>
          <a:xfrm flipV="1">
            <a:off x="1646731" y="4551476"/>
            <a:ext cx="258084" cy="14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0" name="Группа 139"/>
          <p:cNvGrpSpPr/>
          <p:nvPr/>
        </p:nvGrpSpPr>
        <p:grpSpPr>
          <a:xfrm>
            <a:off x="10817304" y="4365994"/>
            <a:ext cx="1108590" cy="369333"/>
            <a:chOff x="1892223" y="4564955"/>
            <a:chExt cx="1108590" cy="369333"/>
          </a:xfrm>
        </p:grpSpPr>
        <p:sp>
          <p:nvSpPr>
            <p:cNvPr id="141" name="Rectangle 22">
              <a:extLst>
                <a:ext uri="{FF2B5EF4-FFF2-40B4-BE49-F238E27FC236}">
                  <a16:creationId xmlns="" xmlns:a16="http://schemas.microsoft.com/office/drawing/2014/main" id="{676704C1-2109-4D80-90BD-70E0EC390DBA}"/>
                </a:ext>
              </a:extLst>
            </p:cNvPr>
            <p:cNvSpPr/>
            <p:nvPr/>
          </p:nvSpPr>
          <p:spPr>
            <a:xfrm>
              <a:off x="1892223" y="4564956"/>
              <a:ext cx="27838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 smtClean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endParaRPr lang="en-US" sz="9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42" name="Rectangle 47">
              <a:extLst>
                <a:ext uri="{FF2B5EF4-FFF2-40B4-BE49-F238E27FC236}">
                  <a16:creationId xmlns="" xmlns:a16="http://schemas.microsoft.com/office/drawing/2014/main" id="{FDB3D8DE-0612-497E-8EF7-7FB6A6F52C2F}"/>
                </a:ext>
              </a:extLst>
            </p:cNvPr>
            <p:cNvSpPr/>
            <p:nvPr/>
          </p:nvSpPr>
          <p:spPr>
            <a:xfrm>
              <a:off x="2170608" y="4564956"/>
              <a:ext cx="25987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143" name="Rectangle 48">
              <a:extLst>
                <a:ext uri="{FF2B5EF4-FFF2-40B4-BE49-F238E27FC236}">
                  <a16:creationId xmlns="" xmlns:a16="http://schemas.microsoft.com/office/drawing/2014/main" id="{D71A7050-A3E0-4DDD-A574-89FF7FBCC953}"/>
                </a:ext>
              </a:extLst>
            </p:cNvPr>
            <p:cNvSpPr/>
            <p:nvPr/>
          </p:nvSpPr>
          <p:spPr>
            <a:xfrm>
              <a:off x="2434689" y="4564955"/>
              <a:ext cx="29023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44" name="Rectangle 49">
              <a:extLst>
                <a:ext uri="{FF2B5EF4-FFF2-40B4-BE49-F238E27FC236}">
                  <a16:creationId xmlns="" xmlns:a16="http://schemas.microsoft.com/office/drawing/2014/main" id="{6E96B931-B6E9-4649-A6A1-166498B97767}"/>
                </a:ext>
              </a:extLst>
            </p:cNvPr>
            <p:cNvSpPr/>
            <p:nvPr/>
          </p:nvSpPr>
          <p:spPr>
            <a:xfrm>
              <a:off x="2723147" y="4564955"/>
              <a:ext cx="27766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45" name="TextBox 144"/>
          <p:cNvSpPr txBox="1"/>
          <p:nvPr/>
        </p:nvSpPr>
        <p:spPr>
          <a:xfrm>
            <a:off x="5928431" y="5026234"/>
            <a:ext cx="853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plug</a:t>
            </a:r>
            <a:endParaRPr lang="ru-RU" dirty="0"/>
          </a:p>
        </p:txBody>
      </p:sp>
      <p:sp>
        <p:nvSpPr>
          <p:cNvPr id="146" name="TextBox 145"/>
          <p:cNvSpPr txBox="1"/>
          <p:nvPr/>
        </p:nvSpPr>
        <p:spPr>
          <a:xfrm>
            <a:off x="10927286" y="5026234"/>
            <a:ext cx="853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gap</a:t>
            </a:r>
            <a:endParaRPr lang="ru-RU" dirty="0"/>
          </a:p>
        </p:txBody>
      </p:sp>
      <p:sp>
        <p:nvSpPr>
          <p:cNvPr id="147" name="Правая фигурная скобка 146"/>
          <p:cNvSpPr/>
          <p:nvPr/>
        </p:nvSpPr>
        <p:spPr>
          <a:xfrm rot="5400000">
            <a:off x="6258644" y="3783516"/>
            <a:ext cx="193015" cy="2219687"/>
          </a:xfrm>
          <a:prstGeom prst="rightBrace">
            <a:avLst>
              <a:gd name="adj1" fmla="val 2196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8" name="Правая фигурная скобка 147"/>
          <p:cNvSpPr/>
          <p:nvPr/>
        </p:nvSpPr>
        <p:spPr>
          <a:xfrm rot="5400000">
            <a:off x="1243935" y="4338427"/>
            <a:ext cx="186950" cy="1106098"/>
          </a:xfrm>
          <a:prstGeom prst="rightBrace">
            <a:avLst>
              <a:gd name="adj1" fmla="val 2196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9" name="TextBox 148"/>
          <p:cNvSpPr txBox="1"/>
          <p:nvPr/>
        </p:nvSpPr>
        <p:spPr>
          <a:xfrm>
            <a:off x="915414" y="5009174"/>
            <a:ext cx="853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gap</a:t>
            </a:r>
            <a:endParaRPr lang="ru-RU" dirty="0"/>
          </a:p>
        </p:txBody>
      </p:sp>
      <p:sp>
        <p:nvSpPr>
          <p:cNvPr id="151" name="Rectangle 49">
            <a:extLst>
              <a:ext uri="{FF2B5EF4-FFF2-40B4-BE49-F238E27FC236}">
                <a16:creationId xmlns="" xmlns:a16="http://schemas.microsoft.com/office/drawing/2014/main" id="{6E96B931-B6E9-4649-A6A1-166498B97767}"/>
              </a:ext>
            </a:extLst>
          </p:cNvPr>
          <p:cNvSpPr/>
          <p:nvPr/>
        </p:nvSpPr>
        <p:spPr>
          <a:xfrm>
            <a:off x="4689975" y="2333346"/>
            <a:ext cx="878923" cy="116908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ru-RU" sz="2000" dirty="0" smtClean="0">
                <a:solidFill>
                  <a:schemeClr val="tx1"/>
                </a:solidFill>
              </a:rPr>
              <a:t>-96   128</a:t>
            </a:r>
            <a:endParaRPr lang="en-US" sz="2000" dirty="0">
              <a:solidFill>
                <a:schemeClr val="tx1"/>
              </a:solidFill>
            </a:endParaRPr>
          </a:p>
        </p:txBody>
      </p:sp>
      <p:cxnSp>
        <p:nvCxnSpPr>
          <p:cNvPr id="152" name="Прямая соединительная линия 151"/>
          <p:cNvCxnSpPr>
            <a:endCxn id="151" idx="3"/>
          </p:cNvCxnSpPr>
          <p:nvPr/>
        </p:nvCxnSpPr>
        <p:spPr>
          <a:xfrm flipV="1">
            <a:off x="4687348" y="2917887"/>
            <a:ext cx="881550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Прямая соединительная линия 152"/>
          <p:cNvCxnSpPr/>
          <p:nvPr/>
        </p:nvCxnSpPr>
        <p:spPr>
          <a:xfrm>
            <a:off x="4679184" y="3502428"/>
            <a:ext cx="277330" cy="8375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Прямая соединительная линия 153"/>
          <p:cNvCxnSpPr/>
          <p:nvPr/>
        </p:nvCxnSpPr>
        <p:spPr>
          <a:xfrm flipH="1">
            <a:off x="5233476" y="3502427"/>
            <a:ext cx="328598" cy="8375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Title 1">
            <a:extLst>
              <a:ext uri="{FF2B5EF4-FFF2-40B4-BE49-F238E27FC236}">
                <a16:creationId xmlns=""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824666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2800" b="1" dirty="0" smtClean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Sweep</a:t>
            </a:r>
          </a:p>
          <a:p>
            <a:pPr lvl="0" defTabSz="914400">
              <a:lnSpc>
                <a:spcPct val="110000"/>
              </a:lnSpc>
              <a:spcBef>
                <a:spcPts val="0"/>
              </a:spcBef>
            </a:pPr>
            <a:r>
              <a:rPr lang="en-US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Small Objects Heap</a:t>
            </a:r>
            <a:endParaRPr lang="ru-RU" sz="28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  <a:p>
            <a:pPr>
              <a:lnSpc>
                <a:spcPct val="110000"/>
              </a:lnSpc>
            </a:pPr>
            <a:endParaRPr lang="ru-RU" sz="28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1014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=""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=""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824666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2800" b="1" dirty="0" smtClean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Sweep</a:t>
            </a:r>
          </a:p>
          <a:p>
            <a:pPr lvl="0" defTabSz="914400">
              <a:lnSpc>
                <a:spcPct val="110000"/>
              </a:lnSpc>
              <a:spcBef>
                <a:spcPts val="0"/>
              </a:spcBef>
            </a:pPr>
            <a:r>
              <a:rPr lang="en-US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Small Objects Heap</a:t>
            </a:r>
            <a:endParaRPr lang="ru-RU" sz="28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  <a:p>
            <a:pPr>
              <a:lnSpc>
                <a:spcPct val="110000"/>
              </a:lnSpc>
            </a:pPr>
            <a:endParaRPr lang="ru-RU" sz="28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6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AF57D2E9-EA7E-48D5-B5FB-528ECA79B6E4}"/>
              </a:ext>
            </a:extLst>
          </p:cNvPr>
          <p:cNvSpPr txBox="1"/>
          <p:nvPr/>
        </p:nvSpPr>
        <p:spPr>
          <a:xfrm>
            <a:off x="1238005" y="1209675"/>
            <a:ext cx="99633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ru-RU" dirty="0" smtClean="0"/>
              <a:t>На основании </a:t>
            </a:r>
            <a:r>
              <a:rPr lang="en-US" dirty="0" smtClean="0"/>
              <a:t>gaps </a:t>
            </a:r>
            <a:r>
              <a:rPr lang="ru-RU" dirty="0" smtClean="0"/>
              <a:t>создаем </a:t>
            </a:r>
            <a:r>
              <a:rPr lang="en-US" dirty="0" smtClean="0"/>
              <a:t>free-list items (</a:t>
            </a:r>
            <a:r>
              <a:rPr lang="ru-RU" dirty="0" smtClean="0"/>
              <a:t>см. доклад про выделение памяти</a:t>
            </a:r>
            <a:r>
              <a:rPr lang="en-US" dirty="0" smtClean="0"/>
              <a:t>)</a:t>
            </a: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5071" y="1906304"/>
            <a:ext cx="8313683" cy="4215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341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=""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=""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824666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2800" b="1" dirty="0" smtClean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Sweep</a:t>
            </a:r>
            <a:endParaRPr lang="ru-RU" sz="2800" b="1" dirty="0" smtClean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  <a:p>
            <a:pPr>
              <a:lnSpc>
                <a:spcPct val="110000"/>
              </a:lnSpc>
            </a:pPr>
            <a:r>
              <a:rPr lang="en-US" sz="2000" b="1" dirty="0" smtClean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Small Objects Heap</a:t>
            </a:r>
            <a:endParaRPr lang="ru-RU" sz="28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7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AF57D2E9-EA7E-48D5-B5FB-528ECA79B6E4}"/>
              </a:ext>
            </a:extLst>
          </p:cNvPr>
          <p:cNvSpPr txBox="1"/>
          <p:nvPr/>
        </p:nvSpPr>
        <p:spPr>
          <a:xfrm>
            <a:off x="1238005" y="1209675"/>
            <a:ext cx="99633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ru-RU" dirty="0" smtClean="0"/>
              <a:t>На основании </a:t>
            </a:r>
            <a:r>
              <a:rPr lang="en-US" dirty="0" smtClean="0"/>
              <a:t>gaps </a:t>
            </a:r>
            <a:r>
              <a:rPr lang="ru-RU" dirty="0" smtClean="0"/>
              <a:t>создаем </a:t>
            </a:r>
            <a:r>
              <a:rPr lang="en-US" dirty="0" smtClean="0"/>
              <a:t>free-list items (</a:t>
            </a:r>
            <a:r>
              <a:rPr lang="ru-RU" dirty="0" smtClean="0"/>
              <a:t>см. доклад про выделение памяти</a:t>
            </a:r>
            <a:r>
              <a:rPr lang="en-US" dirty="0" smtClean="0"/>
              <a:t>)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gaps, </a:t>
            </a:r>
            <a:r>
              <a:rPr lang="ru-RU" dirty="0"/>
              <a:t>размером менее </a:t>
            </a:r>
            <a:r>
              <a:rPr lang="en-US" dirty="0" err="1"/>
              <a:t>sizeof</a:t>
            </a:r>
            <a:r>
              <a:rPr lang="en-US" dirty="0"/>
              <a:t>(object) </a:t>
            </a:r>
            <a:r>
              <a:rPr lang="ru-RU" dirty="0"/>
              <a:t>игнорируются</a:t>
            </a:r>
          </a:p>
          <a:p>
            <a:pPr marL="342900" indent="-342900">
              <a:buFont typeface="+mj-lt"/>
              <a:buAutoNum type="arabicPeriod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751578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=""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8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AF57D2E9-EA7E-48D5-B5FB-528ECA79B6E4}"/>
              </a:ext>
            </a:extLst>
          </p:cNvPr>
          <p:cNvSpPr txBox="1"/>
          <p:nvPr/>
        </p:nvSpPr>
        <p:spPr>
          <a:xfrm>
            <a:off x="1238005" y="1209675"/>
            <a:ext cx="99633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ru-RU" dirty="0" smtClean="0">
                <a:solidFill>
                  <a:schemeClr val="bg1">
                    <a:lumMod val="50000"/>
                  </a:schemeClr>
                </a:solidFill>
              </a:rPr>
              <a:t>На основании 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gaps </a:t>
            </a:r>
            <a:r>
              <a:rPr lang="ru-RU" dirty="0" smtClean="0">
                <a:solidFill>
                  <a:schemeClr val="bg1">
                    <a:lumMod val="50000"/>
                  </a:schemeClr>
                </a:solidFill>
              </a:rPr>
              <a:t>создаем 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free-list items (</a:t>
            </a:r>
            <a:r>
              <a:rPr lang="ru-RU" dirty="0" smtClean="0">
                <a:solidFill>
                  <a:schemeClr val="bg1">
                    <a:lumMod val="50000"/>
                  </a:schemeClr>
                </a:solidFill>
              </a:rPr>
              <a:t>см. доклад про выделение памяти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gaps, </a:t>
            </a:r>
            <a:r>
              <a:rPr lang="ru-RU" dirty="0" smtClean="0">
                <a:solidFill>
                  <a:schemeClr val="bg1">
                    <a:lumMod val="50000"/>
                  </a:schemeClr>
                </a:solidFill>
              </a:rPr>
              <a:t>размером менее 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sizeof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(object) </a:t>
            </a:r>
            <a:r>
              <a:rPr lang="ru-RU" dirty="0" smtClean="0">
                <a:solidFill>
                  <a:schemeClr val="bg1">
                    <a:lumMod val="50000"/>
                  </a:schemeClr>
                </a:solidFill>
              </a:rPr>
              <a:t>игнорируются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 smtClean="0"/>
              <a:t>saved_pre_plug</a:t>
            </a:r>
            <a:r>
              <a:rPr lang="en-US" dirty="0" smtClean="0"/>
              <a:t> + </a:t>
            </a:r>
            <a:r>
              <a:rPr lang="en-US" dirty="0" err="1" smtClean="0"/>
              <a:t>saved_post_plug</a:t>
            </a:r>
            <a:r>
              <a:rPr lang="en-US" dirty="0" smtClean="0"/>
              <a:t> </a:t>
            </a:r>
            <a:r>
              <a:rPr lang="ru-RU" dirty="0" smtClean="0"/>
              <a:t>расставляются по местам</a:t>
            </a:r>
            <a:endParaRPr lang="en-US" dirty="0" smtClean="0"/>
          </a:p>
        </p:txBody>
      </p:sp>
      <p:grpSp>
        <p:nvGrpSpPr>
          <p:cNvPr id="9" name="Группа 8"/>
          <p:cNvGrpSpPr/>
          <p:nvPr/>
        </p:nvGrpSpPr>
        <p:grpSpPr>
          <a:xfrm>
            <a:off x="1113189" y="2470742"/>
            <a:ext cx="10692380" cy="4071680"/>
            <a:chOff x="877670" y="2108938"/>
            <a:chExt cx="10692380" cy="4071680"/>
          </a:xfrm>
        </p:grpSpPr>
        <p:sp>
          <p:nvSpPr>
            <p:cNvPr id="14" name="Прямоугольник 13"/>
            <p:cNvSpPr/>
            <p:nvPr/>
          </p:nvSpPr>
          <p:spPr>
            <a:xfrm>
              <a:off x="4213649" y="2112620"/>
              <a:ext cx="1764614" cy="369332"/>
            </a:xfrm>
            <a:prstGeom prst="rect">
              <a:avLst/>
            </a:prstGeom>
            <a:pattFill prst="pct75">
              <a:fgClr>
                <a:schemeClr val="accent2">
                  <a:lumMod val="75000"/>
                </a:schemeClr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grpSp>
          <p:nvGrpSpPr>
            <p:cNvPr id="15" name="Группа 14"/>
            <p:cNvGrpSpPr/>
            <p:nvPr/>
          </p:nvGrpSpPr>
          <p:grpSpPr>
            <a:xfrm>
              <a:off x="3120128" y="2112620"/>
              <a:ext cx="1118932" cy="370766"/>
              <a:chOff x="1883425" y="4563522"/>
              <a:chExt cx="1118932" cy="370766"/>
            </a:xfrm>
          </p:grpSpPr>
          <p:sp>
            <p:nvSpPr>
              <p:cNvPr id="17" name="Прямоугольник 16"/>
              <p:cNvSpPr/>
              <p:nvPr/>
            </p:nvSpPr>
            <p:spPr>
              <a:xfrm>
                <a:off x="1883425" y="4563522"/>
                <a:ext cx="1118932" cy="369332"/>
              </a:xfrm>
              <a:prstGeom prst="rect">
                <a:avLst/>
              </a:prstGeom>
              <a:pattFill prst="ltUpDiag">
                <a:fgClr>
                  <a:schemeClr val="accent2">
                    <a:lumMod val="7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8" name="Rectangle 22">
                <a:extLst>
                  <a:ext uri="{FF2B5EF4-FFF2-40B4-BE49-F238E27FC236}">
                    <a16:creationId xmlns="" xmlns:a16="http://schemas.microsoft.com/office/drawing/2014/main" id="{676704C1-2109-4D80-90BD-70E0EC390DBA}"/>
                  </a:ext>
                </a:extLst>
              </p:cNvPr>
              <p:cNvSpPr/>
              <p:nvPr/>
            </p:nvSpPr>
            <p:spPr>
              <a:xfrm>
                <a:off x="1892223" y="4564956"/>
                <a:ext cx="278385" cy="36933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r>
                  <a:rPr lang="en-US" sz="900" dirty="0" smtClean="0">
                    <a:solidFill>
                      <a:schemeClr val="tx2">
                        <a:lumMod val="50000"/>
                      </a:schemeClr>
                    </a:solidFill>
                  </a:rPr>
                  <a:t>H</a:t>
                </a:r>
                <a:endParaRPr lang="en-US" sz="900" dirty="0">
                  <a:solidFill>
                    <a:schemeClr val="tx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9" name="Rectangle 47">
                <a:extLst>
                  <a:ext uri="{FF2B5EF4-FFF2-40B4-BE49-F238E27FC236}">
                    <a16:creationId xmlns="" xmlns:a16="http://schemas.microsoft.com/office/drawing/2014/main" id="{FDB3D8DE-0612-497E-8EF7-7FB6A6F52C2F}"/>
                  </a:ext>
                </a:extLst>
              </p:cNvPr>
              <p:cNvSpPr/>
              <p:nvPr/>
            </p:nvSpPr>
            <p:spPr>
              <a:xfrm>
                <a:off x="2170608" y="4564956"/>
                <a:ext cx="259872" cy="36933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r>
                  <a:rPr lang="en-US" sz="1200" dirty="0">
                    <a:solidFill>
                      <a:schemeClr val="tx2">
                        <a:lumMod val="50000"/>
                      </a:schemeClr>
                    </a:solidFill>
                  </a:rPr>
                  <a:t>MT</a:t>
                </a:r>
              </a:p>
            </p:txBody>
          </p:sp>
          <p:sp>
            <p:nvSpPr>
              <p:cNvPr id="20" name="Rectangle 48">
                <a:extLst>
                  <a:ext uri="{FF2B5EF4-FFF2-40B4-BE49-F238E27FC236}">
                    <a16:creationId xmlns="" xmlns:a16="http://schemas.microsoft.com/office/drawing/2014/main" id="{D71A7050-A3E0-4DDD-A574-89FF7FBCC953}"/>
                  </a:ext>
                </a:extLst>
              </p:cNvPr>
              <p:cNvSpPr/>
              <p:nvPr/>
            </p:nvSpPr>
            <p:spPr>
              <a:xfrm>
                <a:off x="2434689" y="4564955"/>
                <a:ext cx="290232" cy="36933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endParaRPr lang="en-US" sz="1050" dirty="0">
                  <a:solidFill>
                    <a:schemeClr val="tx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1" name="Rectangle 49">
                <a:extLst>
                  <a:ext uri="{FF2B5EF4-FFF2-40B4-BE49-F238E27FC236}">
                    <a16:creationId xmlns="" xmlns:a16="http://schemas.microsoft.com/office/drawing/2014/main" id="{6E96B931-B6E9-4649-A6A1-166498B97767}"/>
                  </a:ext>
                </a:extLst>
              </p:cNvPr>
              <p:cNvSpPr/>
              <p:nvPr/>
            </p:nvSpPr>
            <p:spPr>
              <a:xfrm>
                <a:off x="2723147" y="4564955"/>
                <a:ext cx="277666" cy="36933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</p:grpSp>
        <p:grpSp>
          <p:nvGrpSpPr>
            <p:cNvPr id="22" name="Группа 21"/>
            <p:cNvGrpSpPr/>
            <p:nvPr/>
          </p:nvGrpSpPr>
          <p:grpSpPr>
            <a:xfrm>
              <a:off x="2013573" y="2113431"/>
              <a:ext cx="1108590" cy="369333"/>
              <a:chOff x="1892223" y="4564955"/>
              <a:chExt cx="1108590" cy="369333"/>
            </a:xfrm>
          </p:grpSpPr>
          <p:sp>
            <p:nvSpPr>
              <p:cNvPr id="23" name="Rectangle 22">
                <a:extLst>
                  <a:ext uri="{FF2B5EF4-FFF2-40B4-BE49-F238E27FC236}">
                    <a16:creationId xmlns="" xmlns:a16="http://schemas.microsoft.com/office/drawing/2014/main" id="{676704C1-2109-4D80-90BD-70E0EC390DBA}"/>
                  </a:ext>
                </a:extLst>
              </p:cNvPr>
              <p:cNvSpPr/>
              <p:nvPr/>
            </p:nvSpPr>
            <p:spPr>
              <a:xfrm>
                <a:off x="1892223" y="4564956"/>
                <a:ext cx="278385" cy="36933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r>
                  <a:rPr lang="en-US" sz="900" dirty="0" smtClean="0">
                    <a:solidFill>
                      <a:schemeClr val="tx2">
                        <a:lumMod val="50000"/>
                      </a:schemeClr>
                    </a:solidFill>
                  </a:rPr>
                  <a:t>H</a:t>
                </a:r>
                <a:endParaRPr lang="en-US" sz="900" dirty="0">
                  <a:solidFill>
                    <a:schemeClr val="tx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4" name="Rectangle 47">
                <a:extLst>
                  <a:ext uri="{FF2B5EF4-FFF2-40B4-BE49-F238E27FC236}">
                    <a16:creationId xmlns="" xmlns:a16="http://schemas.microsoft.com/office/drawing/2014/main" id="{FDB3D8DE-0612-497E-8EF7-7FB6A6F52C2F}"/>
                  </a:ext>
                </a:extLst>
              </p:cNvPr>
              <p:cNvSpPr/>
              <p:nvPr/>
            </p:nvSpPr>
            <p:spPr>
              <a:xfrm>
                <a:off x="2170608" y="4564956"/>
                <a:ext cx="259872" cy="36933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r>
                  <a:rPr lang="en-US" sz="1200" dirty="0">
                    <a:solidFill>
                      <a:schemeClr val="tx2">
                        <a:lumMod val="50000"/>
                      </a:schemeClr>
                    </a:solidFill>
                  </a:rPr>
                  <a:t>MT</a:t>
                </a:r>
              </a:p>
            </p:txBody>
          </p:sp>
          <p:sp>
            <p:nvSpPr>
              <p:cNvPr id="25" name="Rectangle 48">
                <a:extLst>
                  <a:ext uri="{FF2B5EF4-FFF2-40B4-BE49-F238E27FC236}">
                    <a16:creationId xmlns="" xmlns:a16="http://schemas.microsoft.com/office/drawing/2014/main" id="{D71A7050-A3E0-4DDD-A574-89FF7FBCC953}"/>
                  </a:ext>
                </a:extLst>
              </p:cNvPr>
              <p:cNvSpPr/>
              <p:nvPr/>
            </p:nvSpPr>
            <p:spPr>
              <a:xfrm>
                <a:off x="2434689" y="4564955"/>
                <a:ext cx="290232" cy="36933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endParaRPr lang="en-US" sz="1050" dirty="0">
                  <a:solidFill>
                    <a:schemeClr val="tx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6" name="Rectangle 49">
                <a:extLst>
                  <a:ext uri="{FF2B5EF4-FFF2-40B4-BE49-F238E27FC236}">
                    <a16:creationId xmlns="" xmlns:a16="http://schemas.microsoft.com/office/drawing/2014/main" id="{6E96B931-B6E9-4649-A6A1-166498B97767}"/>
                  </a:ext>
                </a:extLst>
              </p:cNvPr>
              <p:cNvSpPr/>
              <p:nvPr/>
            </p:nvSpPr>
            <p:spPr>
              <a:xfrm>
                <a:off x="2723147" y="4564955"/>
                <a:ext cx="277666" cy="36933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</p:grpSp>
        <p:grpSp>
          <p:nvGrpSpPr>
            <p:cNvPr id="27" name="Группа 26"/>
            <p:cNvGrpSpPr/>
            <p:nvPr/>
          </p:nvGrpSpPr>
          <p:grpSpPr>
            <a:xfrm>
              <a:off x="4233697" y="2112159"/>
              <a:ext cx="538257" cy="369332"/>
              <a:chOff x="1892223" y="4564956"/>
              <a:chExt cx="538257" cy="369332"/>
            </a:xfrm>
          </p:grpSpPr>
          <p:sp>
            <p:nvSpPr>
              <p:cNvPr id="28" name="Rectangle 22">
                <a:extLst>
                  <a:ext uri="{FF2B5EF4-FFF2-40B4-BE49-F238E27FC236}">
                    <a16:creationId xmlns="" xmlns:a16="http://schemas.microsoft.com/office/drawing/2014/main" id="{676704C1-2109-4D80-90BD-70E0EC390DBA}"/>
                  </a:ext>
                </a:extLst>
              </p:cNvPr>
              <p:cNvSpPr/>
              <p:nvPr/>
            </p:nvSpPr>
            <p:spPr>
              <a:xfrm>
                <a:off x="1892223" y="4564956"/>
                <a:ext cx="278385" cy="36933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r>
                  <a:rPr lang="en-US" sz="900" dirty="0" smtClean="0">
                    <a:solidFill>
                      <a:schemeClr val="tx2">
                        <a:lumMod val="50000"/>
                      </a:schemeClr>
                    </a:solidFill>
                  </a:rPr>
                  <a:t>H</a:t>
                </a:r>
                <a:endParaRPr lang="en-US" sz="900" dirty="0">
                  <a:solidFill>
                    <a:schemeClr val="tx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9" name="Rectangle 47">
                <a:extLst>
                  <a:ext uri="{FF2B5EF4-FFF2-40B4-BE49-F238E27FC236}">
                    <a16:creationId xmlns="" xmlns:a16="http://schemas.microsoft.com/office/drawing/2014/main" id="{FDB3D8DE-0612-497E-8EF7-7FB6A6F52C2F}"/>
                  </a:ext>
                </a:extLst>
              </p:cNvPr>
              <p:cNvSpPr/>
              <p:nvPr/>
            </p:nvSpPr>
            <p:spPr>
              <a:xfrm>
                <a:off x="2170608" y="4564956"/>
                <a:ext cx="259872" cy="36933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r>
                  <a:rPr lang="en-US" sz="1200" dirty="0">
                    <a:solidFill>
                      <a:schemeClr val="tx2">
                        <a:lumMod val="50000"/>
                      </a:schemeClr>
                    </a:solidFill>
                  </a:rPr>
                  <a:t>MT</a:t>
                </a:r>
              </a:p>
            </p:txBody>
          </p:sp>
        </p:grpSp>
        <p:grpSp>
          <p:nvGrpSpPr>
            <p:cNvPr id="30" name="Группа 29"/>
            <p:cNvGrpSpPr/>
            <p:nvPr/>
          </p:nvGrpSpPr>
          <p:grpSpPr>
            <a:xfrm>
              <a:off x="5973674" y="2110725"/>
              <a:ext cx="1118932" cy="370766"/>
              <a:chOff x="1883425" y="4563522"/>
              <a:chExt cx="1118932" cy="370766"/>
            </a:xfrm>
            <a:pattFill prst="ltUpDiag">
              <a:fgClr>
                <a:schemeClr val="accent2">
                  <a:lumMod val="75000"/>
                </a:schemeClr>
              </a:fgClr>
              <a:bgClr>
                <a:schemeClr val="bg1"/>
              </a:bgClr>
            </a:pattFill>
          </p:grpSpPr>
          <p:sp>
            <p:nvSpPr>
              <p:cNvPr id="31" name="Прямоугольник 30"/>
              <p:cNvSpPr/>
              <p:nvPr/>
            </p:nvSpPr>
            <p:spPr>
              <a:xfrm>
                <a:off x="1883425" y="4563522"/>
                <a:ext cx="1118932" cy="369332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32" name="Rectangle 22">
                <a:extLst>
                  <a:ext uri="{FF2B5EF4-FFF2-40B4-BE49-F238E27FC236}">
                    <a16:creationId xmlns="" xmlns:a16="http://schemas.microsoft.com/office/drawing/2014/main" id="{676704C1-2109-4D80-90BD-70E0EC390DBA}"/>
                  </a:ext>
                </a:extLst>
              </p:cNvPr>
              <p:cNvSpPr/>
              <p:nvPr/>
            </p:nvSpPr>
            <p:spPr>
              <a:xfrm>
                <a:off x="1892223" y="4564956"/>
                <a:ext cx="278385" cy="369332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r>
                  <a:rPr lang="en-US" sz="900" dirty="0" smtClean="0">
                    <a:solidFill>
                      <a:schemeClr val="tx2">
                        <a:lumMod val="50000"/>
                      </a:schemeClr>
                    </a:solidFill>
                  </a:rPr>
                  <a:t>H</a:t>
                </a:r>
                <a:endParaRPr lang="en-US" sz="900" dirty="0">
                  <a:solidFill>
                    <a:schemeClr val="tx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3" name="Rectangle 47">
                <a:extLst>
                  <a:ext uri="{FF2B5EF4-FFF2-40B4-BE49-F238E27FC236}">
                    <a16:creationId xmlns="" xmlns:a16="http://schemas.microsoft.com/office/drawing/2014/main" id="{FDB3D8DE-0612-497E-8EF7-7FB6A6F52C2F}"/>
                  </a:ext>
                </a:extLst>
              </p:cNvPr>
              <p:cNvSpPr/>
              <p:nvPr/>
            </p:nvSpPr>
            <p:spPr>
              <a:xfrm>
                <a:off x="2170608" y="4564956"/>
                <a:ext cx="259872" cy="369332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r>
                  <a:rPr lang="en-US" sz="1200" dirty="0">
                    <a:solidFill>
                      <a:schemeClr val="tx2">
                        <a:lumMod val="50000"/>
                      </a:schemeClr>
                    </a:solidFill>
                  </a:rPr>
                  <a:t>MT</a:t>
                </a:r>
              </a:p>
            </p:txBody>
          </p:sp>
          <p:sp>
            <p:nvSpPr>
              <p:cNvPr id="34" name="Rectangle 48">
                <a:extLst>
                  <a:ext uri="{FF2B5EF4-FFF2-40B4-BE49-F238E27FC236}">
                    <a16:creationId xmlns="" xmlns:a16="http://schemas.microsoft.com/office/drawing/2014/main" id="{D71A7050-A3E0-4DDD-A574-89FF7FBCC953}"/>
                  </a:ext>
                </a:extLst>
              </p:cNvPr>
              <p:cNvSpPr/>
              <p:nvPr/>
            </p:nvSpPr>
            <p:spPr>
              <a:xfrm>
                <a:off x="2434689" y="4564955"/>
                <a:ext cx="290232" cy="369332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endParaRPr lang="en-US" sz="1050" dirty="0">
                  <a:solidFill>
                    <a:schemeClr val="tx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5" name="Rectangle 49">
                <a:extLst>
                  <a:ext uri="{FF2B5EF4-FFF2-40B4-BE49-F238E27FC236}">
                    <a16:creationId xmlns="" xmlns:a16="http://schemas.microsoft.com/office/drawing/2014/main" id="{6E96B931-B6E9-4649-A6A1-166498B97767}"/>
                  </a:ext>
                </a:extLst>
              </p:cNvPr>
              <p:cNvSpPr/>
              <p:nvPr/>
            </p:nvSpPr>
            <p:spPr>
              <a:xfrm>
                <a:off x="2723147" y="4564955"/>
                <a:ext cx="277666" cy="369332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</p:grpSp>
        <p:grpSp>
          <p:nvGrpSpPr>
            <p:cNvPr id="36" name="Группа 35"/>
            <p:cNvGrpSpPr/>
            <p:nvPr/>
          </p:nvGrpSpPr>
          <p:grpSpPr>
            <a:xfrm>
              <a:off x="10434724" y="2108938"/>
              <a:ext cx="1118932" cy="370766"/>
              <a:chOff x="1883425" y="4563522"/>
              <a:chExt cx="1118932" cy="370766"/>
            </a:xfrm>
          </p:grpSpPr>
          <p:sp>
            <p:nvSpPr>
              <p:cNvPr id="37" name="Прямоугольник 36"/>
              <p:cNvSpPr/>
              <p:nvPr/>
            </p:nvSpPr>
            <p:spPr>
              <a:xfrm>
                <a:off x="1883425" y="4563522"/>
                <a:ext cx="1118932" cy="36933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38" name="Rectangle 22">
                <a:extLst>
                  <a:ext uri="{FF2B5EF4-FFF2-40B4-BE49-F238E27FC236}">
                    <a16:creationId xmlns="" xmlns:a16="http://schemas.microsoft.com/office/drawing/2014/main" id="{676704C1-2109-4D80-90BD-70E0EC390DBA}"/>
                  </a:ext>
                </a:extLst>
              </p:cNvPr>
              <p:cNvSpPr/>
              <p:nvPr/>
            </p:nvSpPr>
            <p:spPr>
              <a:xfrm>
                <a:off x="1892223" y="4564956"/>
                <a:ext cx="278385" cy="36933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r>
                  <a:rPr lang="en-US" sz="900" dirty="0" smtClean="0">
                    <a:solidFill>
                      <a:schemeClr val="tx2">
                        <a:lumMod val="50000"/>
                      </a:schemeClr>
                    </a:solidFill>
                  </a:rPr>
                  <a:t>H</a:t>
                </a:r>
                <a:endParaRPr lang="en-US" sz="900" dirty="0">
                  <a:solidFill>
                    <a:schemeClr val="tx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9" name="Rectangle 47">
                <a:extLst>
                  <a:ext uri="{FF2B5EF4-FFF2-40B4-BE49-F238E27FC236}">
                    <a16:creationId xmlns="" xmlns:a16="http://schemas.microsoft.com/office/drawing/2014/main" id="{FDB3D8DE-0612-497E-8EF7-7FB6A6F52C2F}"/>
                  </a:ext>
                </a:extLst>
              </p:cNvPr>
              <p:cNvSpPr/>
              <p:nvPr/>
            </p:nvSpPr>
            <p:spPr>
              <a:xfrm>
                <a:off x="2170608" y="4564956"/>
                <a:ext cx="259872" cy="36933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r>
                  <a:rPr lang="en-US" sz="1200" dirty="0">
                    <a:solidFill>
                      <a:schemeClr val="tx2">
                        <a:lumMod val="50000"/>
                      </a:schemeClr>
                    </a:solidFill>
                  </a:rPr>
                  <a:t>MT</a:t>
                </a:r>
              </a:p>
            </p:txBody>
          </p:sp>
          <p:sp>
            <p:nvSpPr>
              <p:cNvPr id="40" name="Rectangle 48">
                <a:extLst>
                  <a:ext uri="{FF2B5EF4-FFF2-40B4-BE49-F238E27FC236}">
                    <a16:creationId xmlns="" xmlns:a16="http://schemas.microsoft.com/office/drawing/2014/main" id="{D71A7050-A3E0-4DDD-A574-89FF7FBCC953}"/>
                  </a:ext>
                </a:extLst>
              </p:cNvPr>
              <p:cNvSpPr/>
              <p:nvPr/>
            </p:nvSpPr>
            <p:spPr>
              <a:xfrm>
                <a:off x="2434689" y="4564955"/>
                <a:ext cx="290232" cy="36933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endParaRPr lang="en-US" sz="1050" dirty="0">
                  <a:solidFill>
                    <a:schemeClr val="tx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41" name="Rectangle 49">
                <a:extLst>
                  <a:ext uri="{FF2B5EF4-FFF2-40B4-BE49-F238E27FC236}">
                    <a16:creationId xmlns="" xmlns:a16="http://schemas.microsoft.com/office/drawing/2014/main" id="{6E96B931-B6E9-4649-A6A1-166498B97767}"/>
                  </a:ext>
                </a:extLst>
              </p:cNvPr>
              <p:cNvSpPr/>
              <p:nvPr/>
            </p:nvSpPr>
            <p:spPr>
              <a:xfrm>
                <a:off x="2723147" y="4564955"/>
                <a:ext cx="277666" cy="36933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</p:grpSp>
        <p:grpSp>
          <p:nvGrpSpPr>
            <p:cNvPr id="42" name="Группа 41"/>
            <p:cNvGrpSpPr/>
            <p:nvPr/>
          </p:nvGrpSpPr>
          <p:grpSpPr>
            <a:xfrm>
              <a:off x="8211795" y="2112158"/>
              <a:ext cx="1108590" cy="369333"/>
              <a:chOff x="1892223" y="4564955"/>
              <a:chExt cx="1108590" cy="369333"/>
            </a:xfrm>
          </p:grpSpPr>
          <p:sp>
            <p:nvSpPr>
              <p:cNvPr id="43" name="Rectangle 22">
                <a:extLst>
                  <a:ext uri="{FF2B5EF4-FFF2-40B4-BE49-F238E27FC236}">
                    <a16:creationId xmlns="" xmlns:a16="http://schemas.microsoft.com/office/drawing/2014/main" id="{676704C1-2109-4D80-90BD-70E0EC390DBA}"/>
                  </a:ext>
                </a:extLst>
              </p:cNvPr>
              <p:cNvSpPr/>
              <p:nvPr/>
            </p:nvSpPr>
            <p:spPr>
              <a:xfrm>
                <a:off x="1892223" y="4564956"/>
                <a:ext cx="278385" cy="36933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r>
                  <a:rPr lang="en-US" sz="900" dirty="0" smtClean="0">
                    <a:solidFill>
                      <a:schemeClr val="tx2">
                        <a:lumMod val="50000"/>
                      </a:schemeClr>
                    </a:solidFill>
                  </a:rPr>
                  <a:t>H</a:t>
                </a:r>
                <a:endParaRPr lang="en-US" sz="900" dirty="0">
                  <a:solidFill>
                    <a:schemeClr val="tx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44" name="Rectangle 47">
                <a:extLst>
                  <a:ext uri="{FF2B5EF4-FFF2-40B4-BE49-F238E27FC236}">
                    <a16:creationId xmlns="" xmlns:a16="http://schemas.microsoft.com/office/drawing/2014/main" id="{FDB3D8DE-0612-497E-8EF7-7FB6A6F52C2F}"/>
                  </a:ext>
                </a:extLst>
              </p:cNvPr>
              <p:cNvSpPr/>
              <p:nvPr/>
            </p:nvSpPr>
            <p:spPr>
              <a:xfrm>
                <a:off x="2170608" y="4564956"/>
                <a:ext cx="259872" cy="36933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r>
                  <a:rPr lang="en-US" sz="1200" dirty="0">
                    <a:solidFill>
                      <a:schemeClr val="tx2">
                        <a:lumMod val="50000"/>
                      </a:schemeClr>
                    </a:solidFill>
                  </a:rPr>
                  <a:t>MT</a:t>
                </a:r>
              </a:p>
            </p:txBody>
          </p:sp>
          <p:sp>
            <p:nvSpPr>
              <p:cNvPr id="45" name="Rectangle 48">
                <a:extLst>
                  <a:ext uri="{FF2B5EF4-FFF2-40B4-BE49-F238E27FC236}">
                    <a16:creationId xmlns="" xmlns:a16="http://schemas.microsoft.com/office/drawing/2014/main" id="{D71A7050-A3E0-4DDD-A574-89FF7FBCC953}"/>
                  </a:ext>
                </a:extLst>
              </p:cNvPr>
              <p:cNvSpPr/>
              <p:nvPr/>
            </p:nvSpPr>
            <p:spPr>
              <a:xfrm>
                <a:off x="2434689" y="4564955"/>
                <a:ext cx="290232" cy="36933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endParaRPr lang="en-US" sz="1050" dirty="0">
                  <a:solidFill>
                    <a:schemeClr val="tx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46" name="Rectangle 49">
                <a:extLst>
                  <a:ext uri="{FF2B5EF4-FFF2-40B4-BE49-F238E27FC236}">
                    <a16:creationId xmlns="" xmlns:a16="http://schemas.microsoft.com/office/drawing/2014/main" id="{6E96B931-B6E9-4649-A6A1-166498B97767}"/>
                  </a:ext>
                </a:extLst>
              </p:cNvPr>
              <p:cNvSpPr/>
              <p:nvPr/>
            </p:nvSpPr>
            <p:spPr>
              <a:xfrm>
                <a:off x="2723147" y="4564955"/>
                <a:ext cx="277666" cy="36933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</p:grpSp>
        <p:grpSp>
          <p:nvGrpSpPr>
            <p:cNvPr id="47" name="Группа 46"/>
            <p:cNvGrpSpPr/>
            <p:nvPr/>
          </p:nvGrpSpPr>
          <p:grpSpPr>
            <a:xfrm>
              <a:off x="9329183" y="2110724"/>
              <a:ext cx="1108590" cy="369333"/>
              <a:chOff x="1892223" y="4564955"/>
              <a:chExt cx="1108590" cy="369333"/>
            </a:xfrm>
          </p:grpSpPr>
          <p:sp>
            <p:nvSpPr>
              <p:cNvPr id="48" name="Rectangle 22">
                <a:extLst>
                  <a:ext uri="{FF2B5EF4-FFF2-40B4-BE49-F238E27FC236}">
                    <a16:creationId xmlns="" xmlns:a16="http://schemas.microsoft.com/office/drawing/2014/main" id="{676704C1-2109-4D80-90BD-70E0EC390DBA}"/>
                  </a:ext>
                </a:extLst>
              </p:cNvPr>
              <p:cNvSpPr/>
              <p:nvPr/>
            </p:nvSpPr>
            <p:spPr>
              <a:xfrm>
                <a:off x="1892223" y="4564956"/>
                <a:ext cx="278385" cy="36933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r>
                  <a:rPr lang="en-US" sz="900" dirty="0" smtClean="0">
                    <a:solidFill>
                      <a:schemeClr val="tx2">
                        <a:lumMod val="50000"/>
                      </a:schemeClr>
                    </a:solidFill>
                  </a:rPr>
                  <a:t>H</a:t>
                </a:r>
                <a:endParaRPr lang="en-US" sz="900" dirty="0">
                  <a:solidFill>
                    <a:schemeClr val="tx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49" name="Rectangle 47">
                <a:extLst>
                  <a:ext uri="{FF2B5EF4-FFF2-40B4-BE49-F238E27FC236}">
                    <a16:creationId xmlns="" xmlns:a16="http://schemas.microsoft.com/office/drawing/2014/main" id="{FDB3D8DE-0612-497E-8EF7-7FB6A6F52C2F}"/>
                  </a:ext>
                </a:extLst>
              </p:cNvPr>
              <p:cNvSpPr/>
              <p:nvPr/>
            </p:nvSpPr>
            <p:spPr>
              <a:xfrm>
                <a:off x="2170608" y="4564956"/>
                <a:ext cx="259872" cy="36933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r>
                  <a:rPr lang="en-US" sz="1200" dirty="0">
                    <a:solidFill>
                      <a:schemeClr val="tx2">
                        <a:lumMod val="50000"/>
                      </a:schemeClr>
                    </a:solidFill>
                  </a:rPr>
                  <a:t>MT</a:t>
                </a:r>
              </a:p>
            </p:txBody>
          </p:sp>
          <p:sp>
            <p:nvSpPr>
              <p:cNvPr id="50" name="Rectangle 48">
                <a:extLst>
                  <a:ext uri="{FF2B5EF4-FFF2-40B4-BE49-F238E27FC236}">
                    <a16:creationId xmlns="" xmlns:a16="http://schemas.microsoft.com/office/drawing/2014/main" id="{D71A7050-A3E0-4DDD-A574-89FF7FBCC953}"/>
                  </a:ext>
                </a:extLst>
              </p:cNvPr>
              <p:cNvSpPr/>
              <p:nvPr/>
            </p:nvSpPr>
            <p:spPr>
              <a:xfrm>
                <a:off x="2434689" y="4564955"/>
                <a:ext cx="290232" cy="36933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endParaRPr lang="en-US" sz="1050" dirty="0">
                  <a:solidFill>
                    <a:schemeClr val="tx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51" name="Rectangle 49">
                <a:extLst>
                  <a:ext uri="{FF2B5EF4-FFF2-40B4-BE49-F238E27FC236}">
                    <a16:creationId xmlns="" xmlns:a16="http://schemas.microsoft.com/office/drawing/2014/main" id="{6E96B931-B6E9-4649-A6A1-166498B97767}"/>
                  </a:ext>
                </a:extLst>
              </p:cNvPr>
              <p:cNvSpPr/>
              <p:nvPr/>
            </p:nvSpPr>
            <p:spPr>
              <a:xfrm>
                <a:off x="2723147" y="4564955"/>
                <a:ext cx="277666" cy="36933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</p:grpSp>
        <p:grpSp>
          <p:nvGrpSpPr>
            <p:cNvPr id="52" name="Группа 51"/>
            <p:cNvGrpSpPr/>
            <p:nvPr/>
          </p:nvGrpSpPr>
          <p:grpSpPr>
            <a:xfrm>
              <a:off x="7093616" y="2117102"/>
              <a:ext cx="1118932" cy="370766"/>
              <a:chOff x="1883425" y="4563522"/>
              <a:chExt cx="1118932" cy="370766"/>
            </a:xfrm>
          </p:grpSpPr>
          <p:sp>
            <p:nvSpPr>
              <p:cNvPr id="53" name="Прямоугольник 52"/>
              <p:cNvSpPr/>
              <p:nvPr/>
            </p:nvSpPr>
            <p:spPr>
              <a:xfrm>
                <a:off x="1883425" y="4563522"/>
                <a:ext cx="1118932" cy="369332"/>
              </a:xfrm>
              <a:prstGeom prst="rect">
                <a:avLst/>
              </a:prstGeom>
              <a:pattFill prst="ltUpDiag">
                <a:fgClr>
                  <a:schemeClr val="accent2">
                    <a:lumMod val="7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54" name="Rectangle 22">
                <a:extLst>
                  <a:ext uri="{FF2B5EF4-FFF2-40B4-BE49-F238E27FC236}">
                    <a16:creationId xmlns="" xmlns:a16="http://schemas.microsoft.com/office/drawing/2014/main" id="{676704C1-2109-4D80-90BD-70E0EC390DBA}"/>
                  </a:ext>
                </a:extLst>
              </p:cNvPr>
              <p:cNvSpPr/>
              <p:nvPr/>
            </p:nvSpPr>
            <p:spPr>
              <a:xfrm>
                <a:off x="1892223" y="4564956"/>
                <a:ext cx="278385" cy="36933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r>
                  <a:rPr lang="en-US" sz="900" dirty="0" smtClean="0">
                    <a:solidFill>
                      <a:schemeClr val="tx2">
                        <a:lumMod val="50000"/>
                      </a:schemeClr>
                    </a:solidFill>
                  </a:rPr>
                  <a:t>H</a:t>
                </a:r>
                <a:endParaRPr lang="en-US" sz="900" dirty="0">
                  <a:solidFill>
                    <a:schemeClr val="tx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55" name="Rectangle 47">
                <a:extLst>
                  <a:ext uri="{FF2B5EF4-FFF2-40B4-BE49-F238E27FC236}">
                    <a16:creationId xmlns="" xmlns:a16="http://schemas.microsoft.com/office/drawing/2014/main" id="{FDB3D8DE-0612-497E-8EF7-7FB6A6F52C2F}"/>
                  </a:ext>
                </a:extLst>
              </p:cNvPr>
              <p:cNvSpPr/>
              <p:nvPr/>
            </p:nvSpPr>
            <p:spPr>
              <a:xfrm>
                <a:off x="2170608" y="4564956"/>
                <a:ext cx="259872" cy="36933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r>
                  <a:rPr lang="en-US" sz="1200" dirty="0">
                    <a:solidFill>
                      <a:schemeClr val="tx2">
                        <a:lumMod val="50000"/>
                      </a:schemeClr>
                    </a:solidFill>
                  </a:rPr>
                  <a:t>MT</a:t>
                </a:r>
              </a:p>
            </p:txBody>
          </p:sp>
          <p:sp>
            <p:nvSpPr>
              <p:cNvPr id="56" name="Rectangle 48">
                <a:extLst>
                  <a:ext uri="{FF2B5EF4-FFF2-40B4-BE49-F238E27FC236}">
                    <a16:creationId xmlns="" xmlns:a16="http://schemas.microsoft.com/office/drawing/2014/main" id="{D71A7050-A3E0-4DDD-A574-89FF7FBCC953}"/>
                  </a:ext>
                </a:extLst>
              </p:cNvPr>
              <p:cNvSpPr/>
              <p:nvPr/>
            </p:nvSpPr>
            <p:spPr>
              <a:xfrm>
                <a:off x="2434689" y="4564955"/>
                <a:ext cx="290232" cy="36933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endParaRPr lang="en-US" sz="1050" dirty="0">
                  <a:solidFill>
                    <a:schemeClr val="tx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57" name="Rectangle 49">
                <a:extLst>
                  <a:ext uri="{FF2B5EF4-FFF2-40B4-BE49-F238E27FC236}">
                    <a16:creationId xmlns="" xmlns:a16="http://schemas.microsoft.com/office/drawing/2014/main" id="{6E96B931-B6E9-4649-A6A1-166498B97767}"/>
                  </a:ext>
                </a:extLst>
              </p:cNvPr>
              <p:cNvSpPr/>
              <p:nvPr/>
            </p:nvSpPr>
            <p:spPr>
              <a:xfrm>
                <a:off x="2723147" y="4564955"/>
                <a:ext cx="277666" cy="36933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</p:grpSp>
        <p:grpSp>
          <p:nvGrpSpPr>
            <p:cNvPr id="58" name="Группа 57"/>
            <p:cNvGrpSpPr/>
            <p:nvPr/>
          </p:nvGrpSpPr>
          <p:grpSpPr>
            <a:xfrm>
              <a:off x="906357" y="2108938"/>
              <a:ext cx="1108590" cy="369333"/>
              <a:chOff x="1892223" y="4564955"/>
              <a:chExt cx="1108590" cy="369333"/>
            </a:xfrm>
          </p:grpSpPr>
          <p:sp>
            <p:nvSpPr>
              <p:cNvPr id="59" name="Rectangle 22">
                <a:extLst>
                  <a:ext uri="{FF2B5EF4-FFF2-40B4-BE49-F238E27FC236}">
                    <a16:creationId xmlns="" xmlns:a16="http://schemas.microsoft.com/office/drawing/2014/main" id="{676704C1-2109-4D80-90BD-70E0EC390DBA}"/>
                  </a:ext>
                </a:extLst>
              </p:cNvPr>
              <p:cNvSpPr/>
              <p:nvPr/>
            </p:nvSpPr>
            <p:spPr>
              <a:xfrm>
                <a:off x="1892223" y="4564956"/>
                <a:ext cx="278385" cy="36933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r>
                  <a:rPr lang="en-US" sz="900" dirty="0" smtClean="0">
                    <a:solidFill>
                      <a:schemeClr val="tx2">
                        <a:lumMod val="50000"/>
                      </a:schemeClr>
                    </a:solidFill>
                  </a:rPr>
                  <a:t>H</a:t>
                </a:r>
                <a:endParaRPr lang="en-US" sz="900" dirty="0">
                  <a:solidFill>
                    <a:schemeClr val="tx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60" name="Rectangle 47">
                <a:extLst>
                  <a:ext uri="{FF2B5EF4-FFF2-40B4-BE49-F238E27FC236}">
                    <a16:creationId xmlns="" xmlns:a16="http://schemas.microsoft.com/office/drawing/2014/main" id="{FDB3D8DE-0612-497E-8EF7-7FB6A6F52C2F}"/>
                  </a:ext>
                </a:extLst>
              </p:cNvPr>
              <p:cNvSpPr/>
              <p:nvPr/>
            </p:nvSpPr>
            <p:spPr>
              <a:xfrm>
                <a:off x="2170608" y="4564956"/>
                <a:ext cx="259872" cy="36933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r>
                  <a:rPr lang="en-US" sz="1200" dirty="0">
                    <a:solidFill>
                      <a:schemeClr val="tx2">
                        <a:lumMod val="50000"/>
                      </a:schemeClr>
                    </a:solidFill>
                  </a:rPr>
                  <a:t>MT</a:t>
                </a:r>
              </a:p>
            </p:txBody>
          </p:sp>
          <p:sp>
            <p:nvSpPr>
              <p:cNvPr id="61" name="Rectangle 48">
                <a:extLst>
                  <a:ext uri="{FF2B5EF4-FFF2-40B4-BE49-F238E27FC236}">
                    <a16:creationId xmlns="" xmlns:a16="http://schemas.microsoft.com/office/drawing/2014/main" id="{D71A7050-A3E0-4DDD-A574-89FF7FBCC953}"/>
                  </a:ext>
                </a:extLst>
              </p:cNvPr>
              <p:cNvSpPr/>
              <p:nvPr/>
            </p:nvSpPr>
            <p:spPr>
              <a:xfrm>
                <a:off x="2434689" y="4564955"/>
                <a:ext cx="290232" cy="36933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endParaRPr lang="en-US" sz="1050" dirty="0">
                  <a:solidFill>
                    <a:schemeClr val="tx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62" name="Rectangle 49">
                <a:extLst>
                  <a:ext uri="{FF2B5EF4-FFF2-40B4-BE49-F238E27FC236}">
                    <a16:creationId xmlns="" xmlns:a16="http://schemas.microsoft.com/office/drawing/2014/main" id="{6E96B931-B6E9-4649-A6A1-166498B97767}"/>
                  </a:ext>
                </a:extLst>
              </p:cNvPr>
              <p:cNvSpPr/>
              <p:nvPr/>
            </p:nvSpPr>
            <p:spPr>
              <a:xfrm>
                <a:off x="2723147" y="4564955"/>
                <a:ext cx="277666" cy="36933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</p:grpSp>
        <p:sp>
          <p:nvSpPr>
            <p:cNvPr id="63" name="Правая фигурная скобка 62"/>
            <p:cNvSpPr/>
            <p:nvPr/>
          </p:nvSpPr>
          <p:spPr>
            <a:xfrm rot="5400000">
              <a:off x="5563949" y="2603191"/>
              <a:ext cx="186950" cy="2888310"/>
            </a:xfrm>
            <a:prstGeom prst="rightBrace">
              <a:avLst>
                <a:gd name="adj1" fmla="val 21969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4" name="Правая фигурная скобка 63"/>
            <p:cNvSpPr/>
            <p:nvPr/>
          </p:nvSpPr>
          <p:spPr>
            <a:xfrm rot="5400000">
              <a:off x="7572212" y="3496856"/>
              <a:ext cx="186950" cy="1106098"/>
            </a:xfrm>
            <a:prstGeom prst="rightBrace">
              <a:avLst>
                <a:gd name="adj1" fmla="val 21969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5" name="Правая фигурная скобка 64"/>
            <p:cNvSpPr/>
            <p:nvPr/>
          </p:nvSpPr>
          <p:spPr>
            <a:xfrm rot="5400000">
              <a:off x="3558872" y="3498015"/>
              <a:ext cx="193015" cy="1104727"/>
            </a:xfrm>
            <a:prstGeom prst="rightBrace">
              <a:avLst>
                <a:gd name="adj1" fmla="val 21969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6" name="Правая фигурная скобка 65"/>
            <p:cNvSpPr/>
            <p:nvPr/>
          </p:nvSpPr>
          <p:spPr>
            <a:xfrm rot="5400000">
              <a:off x="9797885" y="2374653"/>
              <a:ext cx="193015" cy="3351314"/>
            </a:xfrm>
            <a:prstGeom prst="rightBrace">
              <a:avLst>
                <a:gd name="adj1" fmla="val 21969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3242935" y="4183253"/>
              <a:ext cx="8534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plug</a:t>
              </a:r>
              <a:endParaRPr lang="ru-RU" dirty="0"/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9487853" y="4183253"/>
              <a:ext cx="8534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gap</a:t>
              </a:r>
              <a:endParaRPr lang="ru-RU" dirty="0"/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7252448" y="4182461"/>
              <a:ext cx="8534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plug</a:t>
              </a:r>
              <a:endParaRPr lang="ru-RU" dirty="0"/>
            </a:p>
          </p:txBody>
        </p:sp>
        <p:sp>
          <p:nvSpPr>
            <p:cNvPr id="70" name="Правая фигурная скобка 69"/>
            <p:cNvSpPr/>
            <p:nvPr/>
          </p:nvSpPr>
          <p:spPr>
            <a:xfrm rot="5400000">
              <a:off x="1898703" y="2928431"/>
              <a:ext cx="186950" cy="2221676"/>
            </a:xfrm>
            <a:prstGeom prst="rightBrace">
              <a:avLst>
                <a:gd name="adj1" fmla="val 21969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1012393" y="4156967"/>
              <a:ext cx="8534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gap</a:t>
              </a:r>
              <a:endParaRPr lang="ru-RU" dirty="0"/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4565073" y="4183253"/>
              <a:ext cx="21782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pinned  plug</a:t>
              </a:r>
              <a:endParaRPr lang="ru-RU" dirty="0"/>
            </a:p>
          </p:txBody>
        </p:sp>
        <p:sp>
          <p:nvSpPr>
            <p:cNvPr id="73" name="Прямоугольник 72"/>
            <p:cNvSpPr/>
            <p:nvPr/>
          </p:nvSpPr>
          <p:spPr>
            <a:xfrm>
              <a:off x="4213649" y="3504595"/>
              <a:ext cx="1764614" cy="369332"/>
            </a:xfrm>
            <a:prstGeom prst="rect">
              <a:avLst/>
            </a:prstGeom>
            <a:pattFill prst="pct75">
              <a:fgClr>
                <a:schemeClr val="accent2">
                  <a:lumMod val="75000"/>
                </a:schemeClr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grpSp>
          <p:nvGrpSpPr>
            <p:cNvPr id="74" name="Группа 73"/>
            <p:cNvGrpSpPr/>
            <p:nvPr/>
          </p:nvGrpSpPr>
          <p:grpSpPr>
            <a:xfrm>
              <a:off x="3105223" y="3504595"/>
              <a:ext cx="1118932" cy="370766"/>
              <a:chOff x="1883425" y="4563522"/>
              <a:chExt cx="1118932" cy="370766"/>
            </a:xfrm>
          </p:grpSpPr>
          <p:sp>
            <p:nvSpPr>
              <p:cNvPr id="75" name="Прямоугольник 74"/>
              <p:cNvSpPr/>
              <p:nvPr/>
            </p:nvSpPr>
            <p:spPr>
              <a:xfrm>
                <a:off x="1883425" y="4563522"/>
                <a:ext cx="1118932" cy="369332"/>
              </a:xfrm>
              <a:prstGeom prst="rect">
                <a:avLst/>
              </a:prstGeom>
              <a:pattFill prst="ltUpDiag">
                <a:fgClr>
                  <a:schemeClr val="accent2">
                    <a:lumMod val="7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76" name="Rectangle 22">
                <a:extLst>
                  <a:ext uri="{FF2B5EF4-FFF2-40B4-BE49-F238E27FC236}">
                    <a16:creationId xmlns="" xmlns:a16="http://schemas.microsoft.com/office/drawing/2014/main" id="{676704C1-2109-4D80-90BD-70E0EC390DBA}"/>
                  </a:ext>
                </a:extLst>
              </p:cNvPr>
              <p:cNvSpPr/>
              <p:nvPr/>
            </p:nvSpPr>
            <p:spPr>
              <a:xfrm>
                <a:off x="1892223" y="4564956"/>
                <a:ext cx="278385" cy="36933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r>
                  <a:rPr lang="en-US" sz="900" dirty="0" smtClean="0">
                    <a:solidFill>
                      <a:schemeClr val="tx2">
                        <a:lumMod val="50000"/>
                      </a:schemeClr>
                    </a:solidFill>
                  </a:rPr>
                  <a:t>H</a:t>
                </a:r>
                <a:endParaRPr lang="en-US" sz="900" dirty="0">
                  <a:solidFill>
                    <a:schemeClr val="tx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77" name="Rectangle 47">
                <a:extLst>
                  <a:ext uri="{FF2B5EF4-FFF2-40B4-BE49-F238E27FC236}">
                    <a16:creationId xmlns="" xmlns:a16="http://schemas.microsoft.com/office/drawing/2014/main" id="{FDB3D8DE-0612-497E-8EF7-7FB6A6F52C2F}"/>
                  </a:ext>
                </a:extLst>
              </p:cNvPr>
              <p:cNvSpPr/>
              <p:nvPr/>
            </p:nvSpPr>
            <p:spPr>
              <a:xfrm>
                <a:off x="2170608" y="4564956"/>
                <a:ext cx="259872" cy="36933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r>
                  <a:rPr lang="en-US" sz="1200" dirty="0">
                    <a:solidFill>
                      <a:schemeClr val="tx2">
                        <a:lumMod val="50000"/>
                      </a:schemeClr>
                    </a:solidFill>
                  </a:rPr>
                  <a:t>MT</a:t>
                </a:r>
              </a:p>
            </p:txBody>
          </p:sp>
          <p:sp>
            <p:nvSpPr>
              <p:cNvPr id="78" name="Rectangle 48">
                <a:extLst>
                  <a:ext uri="{FF2B5EF4-FFF2-40B4-BE49-F238E27FC236}">
                    <a16:creationId xmlns="" xmlns:a16="http://schemas.microsoft.com/office/drawing/2014/main" id="{D71A7050-A3E0-4DDD-A574-89FF7FBCC953}"/>
                  </a:ext>
                </a:extLst>
              </p:cNvPr>
              <p:cNvSpPr/>
              <p:nvPr/>
            </p:nvSpPr>
            <p:spPr>
              <a:xfrm>
                <a:off x="2434689" y="4564955"/>
                <a:ext cx="290232" cy="36933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endParaRPr lang="en-US" sz="1050" dirty="0">
                  <a:solidFill>
                    <a:schemeClr val="tx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79" name="Rectangle 49">
                <a:extLst>
                  <a:ext uri="{FF2B5EF4-FFF2-40B4-BE49-F238E27FC236}">
                    <a16:creationId xmlns="" xmlns:a16="http://schemas.microsoft.com/office/drawing/2014/main" id="{6E96B931-B6E9-4649-A6A1-166498B97767}"/>
                  </a:ext>
                </a:extLst>
              </p:cNvPr>
              <p:cNvSpPr/>
              <p:nvPr/>
            </p:nvSpPr>
            <p:spPr>
              <a:xfrm>
                <a:off x="2723147" y="4564955"/>
                <a:ext cx="277666" cy="36933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</p:grpSp>
        <p:grpSp>
          <p:nvGrpSpPr>
            <p:cNvPr id="80" name="Группа 79"/>
            <p:cNvGrpSpPr/>
            <p:nvPr/>
          </p:nvGrpSpPr>
          <p:grpSpPr>
            <a:xfrm>
              <a:off x="1996886" y="3500913"/>
              <a:ext cx="1108590" cy="369333"/>
              <a:chOff x="1892223" y="4564955"/>
              <a:chExt cx="1108590" cy="369333"/>
            </a:xfrm>
          </p:grpSpPr>
          <p:sp>
            <p:nvSpPr>
              <p:cNvPr id="81" name="Rectangle 22">
                <a:extLst>
                  <a:ext uri="{FF2B5EF4-FFF2-40B4-BE49-F238E27FC236}">
                    <a16:creationId xmlns="" xmlns:a16="http://schemas.microsoft.com/office/drawing/2014/main" id="{676704C1-2109-4D80-90BD-70E0EC390DBA}"/>
                  </a:ext>
                </a:extLst>
              </p:cNvPr>
              <p:cNvSpPr/>
              <p:nvPr/>
            </p:nvSpPr>
            <p:spPr>
              <a:xfrm>
                <a:off x="1892223" y="4564956"/>
                <a:ext cx="278385" cy="36933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r>
                  <a:rPr lang="en-US" sz="900" dirty="0" smtClean="0">
                    <a:solidFill>
                      <a:schemeClr val="tx2">
                        <a:lumMod val="50000"/>
                      </a:schemeClr>
                    </a:solidFill>
                  </a:rPr>
                  <a:t>H</a:t>
                </a:r>
                <a:endParaRPr lang="en-US" sz="900" dirty="0">
                  <a:solidFill>
                    <a:schemeClr val="tx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82" name="Rectangle 47">
                <a:extLst>
                  <a:ext uri="{FF2B5EF4-FFF2-40B4-BE49-F238E27FC236}">
                    <a16:creationId xmlns="" xmlns:a16="http://schemas.microsoft.com/office/drawing/2014/main" id="{FDB3D8DE-0612-497E-8EF7-7FB6A6F52C2F}"/>
                  </a:ext>
                </a:extLst>
              </p:cNvPr>
              <p:cNvSpPr/>
              <p:nvPr/>
            </p:nvSpPr>
            <p:spPr>
              <a:xfrm>
                <a:off x="2170608" y="4564956"/>
                <a:ext cx="259872" cy="36933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r>
                  <a:rPr lang="en-US" sz="1200" dirty="0">
                    <a:solidFill>
                      <a:schemeClr val="tx2">
                        <a:lumMod val="50000"/>
                      </a:schemeClr>
                    </a:solidFill>
                  </a:rPr>
                  <a:t>MT</a:t>
                </a:r>
              </a:p>
            </p:txBody>
          </p:sp>
          <p:sp>
            <p:nvSpPr>
              <p:cNvPr id="83" name="Rectangle 48">
                <a:extLst>
                  <a:ext uri="{FF2B5EF4-FFF2-40B4-BE49-F238E27FC236}">
                    <a16:creationId xmlns="" xmlns:a16="http://schemas.microsoft.com/office/drawing/2014/main" id="{D71A7050-A3E0-4DDD-A574-89FF7FBCC953}"/>
                  </a:ext>
                </a:extLst>
              </p:cNvPr>
              <p:cNvSpPr/>
              <p:nvPr/>
            </p:nvSpPr>
            <p:spPr>
              <a:xfrm>
                <a:off x="2434689" y="4564955"/>
                <a:ext cx="290232" cy="36933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endParaRPr lang="en-US" sz="1050" dirty="0">
                  <a:solidFill>
                    <a:schemeClr val="tx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84" name="Rectangle 49">
                <a:extLst>
                  <a:ext uri="{FF2B5EF4-FFF2-40B4-BE49-F238E27FC236}">
                    <a16:creationId xmlns="" xmlns:a16="http://schemas.microsoft.com/office/drawing/2014/main" id="{6E96B931-B6E9-4649-A6A1-166498B97767}"/>
                  </a:ext>
                </a:extLst>
              </p:cNvPr>
              <p:cNvSpPr/>
              <p:nvPr/>
            </p:nvSpPr>
            <p:spPr>
              <a:xfrm>
                <a:off x="2723147" y="4564955"/>
                <a:ext cx="277666" cy="36933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</p:grpSp>
        <p:grpSp>
          <p:nvGrpSpPr>
            <p:cNvPr id="85" name="Группа 84"/>
            <p:cNvGrpSpPr/>
            <p:nvPr/>
          </p:nvGrpSpPr>
          <p:grpSpPr>
            <a:xfrm>
              <a:off x="4233697" y="3504134"/>
              <a:ext cx="538257" cy="369332"/>
              <a:chOff x="1892223" y="4564956"/>
              <a:chExt cx="538257" cy="369332"/>
            </a:xfrm>
          </p:grpSpPr>
          <p:sp>
            <p:nvSpPr>
              <p:cNvPr id="86" name="Rectangle 22">
                <a:extLst>
                  <a:ext uri="{FF2B5EF4-FFF2-40B4-BE49-F238E27FC236}">
                    <a16:creationId xmlns="" xmlns:a16="http://schemas.microsoft.com/office/drawing/2014/main" id="{676704C1-2109-4D80-90BD-70E0EC390DBA}"/>
                  </a:ext>
                </a:extLst>
              </p:cNvPr>
              <p:cNvSpPr/>
              <p:nvPr/>
            </p:nvSpPr>
            <p:spPr>
              <a:xfrm>
                <a:off x="1892223" y="4564956"/>
                <a:ext cx="278385" cy="36933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r>
                  <a:rPr lang="en-US" sz="900" dirty="0" smtClean="0">
                    <a:solidFill>
                      <a:schemeClr val="tx2">
                        <a:lumMod val="50000"/>
                      </a:schemeClr>
                    </a:solidFill>
                  </a:rPr>
                  <a:t>H</a:t>
                </a:r>
                <a:endParaRPr lang="en-US" sz="900" dirty="0">
                  <a:solidFill>
                    <a:schemeClr val="tx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87" name="Rectangle 47">
                <a:extLst>
                  <a:ext uri="{FF2B5EF4-FFF2-40B4-BE49-F238E27FC236}">
                    <a16:creationId xmlns="" xmlns:a16="http://schemas.microsoft.com/office/drawing/2014/main" id="{FDB3D8DE-0612-497E-8EF7-7FB6A6F52C2F}"/>
                  </a:ext>
                </a:extLst>
              </p:cNvPr>
              <p:cNvSpPr/>
              <p:nvPr/>
            </p:nvSpPr>
            <p:spPr>
              <a:xfrm>
                <a:off x="2170608" y="4564956"/>
                <a:ext cx="259872" cy="36933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r>
                  <a:rPr lang="en-US" sz="1200" dirty="0">
                    <a:solidFill>
                      <a:schemeClr val="tx2">
                        <a:lumMod val="50000"/>
                      </a:schemeClr>
                    </a:solidFill>
                  </a:rPr>
                  <a:t>MT</a:t>
                </a:r>
              </a:p>
            </p:txBody>
          </p:sp>
        </p:grpSp>
        <p:grpSp>
          <p:nvGrpSpPr>
            <p:cNvPr id="88" name="Группа 87"/>
            <p:cNvGrpSpPr/>
            <p:nvPr/>
          </p:nvGrpSpPr>
          <p:grpSpPr>
            <a:xfrm>
              <a:off x="5973674" y="3502700"/>
              <a:ext cx="1118932" cy="370766"/>
              <a:chOff x="1883425" y="4563522"/>
              <a:chExt cx="1118932" cy="370766"/>
            </a:xfrm>
            <a:pattFill prst="ltUpDiag">
              <a:fgClr>
                <a:schemeClr val="accent2">
                  <a:lumMod val="75000"/>
                </a:schemeClr>
              </a:fgClr>
              <a:bgClr>
                <a:schemeClr val="bg1"/>
              </a:bgClr>
            </a:pattFill>
          </p:grpSpPr>
          <p:sp>
            <p:nvSpPr>
              <p:cNvPr id="89" name="Прямоугольник 88"/>
              <p:cNvSpPr/>
              <p:nvPr/>
            </p:nvSpPr>
            <p:spPr>
              <a:xfrm>
                <a:off x="1883425" y="4563522"/>
                <a:ext cx="1118932" cy="369332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90" name="Rectangle 22">
                <a:extLst>
                  <a:ext uri="{FF2B5EF4-FFF2-40B4-BE49-F238E27FC236}">
                    <a16:creationId xmlns="" xmlns:a16="http://schemas.microsoft.com/office/drawing/2014/main" id="{676704C1-2109-4D80-90BD-70E0EC390DBA}"/>
                  </a:ext>
                </a:extLst>
              </p:cNvPr>
              <p:cNvSpPr/>
              <p:nvPr/>
            </p:nvSpPr>
            <p:spPr>
              <a:xfrm>
                <a:off x="1892223" y="4564956"/>
                <a:ext cx="278385" cy="369332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r>
                  <a:rPr lang="en-US" sz="900" dirty="0" smtClean="0">
                    <a:solidFill>
                      <a:schemeClr val="tx2">
                        <a:lumMod val="50000"/>
                      </a:schemeClr>
                    </a:solidFill>
                  </a:rPr>
                  <a:t>H</a:t>
                </a:r>
                <a:endParaRPr lang="en-US" sz="900" dirty="0">
                  <a:solidFill>
                    <a:schemeClr val="tx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91" name="Rectangle 47">
                <a:extLst>
                  <a:ext uri="{FF2B5EF4-FFF2-40B4-BE49-F238E27FC236}">
                    <a16:creationId xmlns="" xmlns:a16="http://schemas.microsoft.com/office/drawing/2014/main" id="{FDB3D8DE-0612-497E-8EF7-7FB6A6F52C2F}"/>
                  </a:ext>
                </a:extLst>
              </p:cNvPr>
              <p:cNvSpPr/>
              <p:nvPr/>
            </p:nvSpPr>
            <p:spPr>
              <a:xfrm>
                <a:off x="2170608" y="4564956"/>
                <a:ext cx="259872" cy="369332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r>
                  <a:rPr lang="en-US" sz="1200" dirty="0">
                    <a:solidFill>
                      <a:schemeClr val="tx2">
                        <a:lumMod val="50000"/>
                      </a:schemeClr>
                    </a:solidFill>
                  </a:rPr>
                  <a:t>MT</a:t>
                </a:r>
              </a:p>
            </p:txBody>
          </p:sp>
          <p:sp>
            <p:nvSpPr>
              <p:cNvPr id="92" name="Rectangle 48">
                <a:extLst>
                  <a:ext uri="{FF2B5EF4-FFF2-40B4-BE49-F238E27FC236}">
                    <a16:creationId xmlns="" xmlns:a16="http://schemas.microsoft.com/office/drawing/2014/main" id="{D71A7050-A3E0-4DDD-A574-89FF7FBCC953}"/>
                  </a:ext>
                </a:extLst>
              </p:cNvPr>
              <p:cNvSpPr/>
              <p:nvPr/>
            </p:nvSpPr>
            <p:spPr>
              <a:xfrm>
                <a:off x="2434689" y="4564955"/>
                <a:ext cx="290232" cy="369332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endParaRPr lang="en-US" sz="1050" dirty="0">
                  <a:solidFill>
                    <a:schemeClr val="tx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93" name="Rectangle 49">
                <a:extLst>
                  <a:ext uri="{FF2B5EF4-FFF2-40B4-BE49-F238E27FC236}">
                    <a16:creationId xmlns="" xmlns:a16="http://schemas.microsoft.com/office/drawing/2014/main" id="{6E96B931-B6E9-4649-A6A1-166498B97767}"/>
                  </a:ext>
                </a:extLst>
              </p:cNvPr>
              <p:cNvSpPr/>
              <p:nvPr/>
            </p:nvSpPr>
            <p:spPr>
              <a:xfrm>
                <a:off x="2723147" y="4564955"/>
                <a:ext cx="277666" cy="369332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</p:grpSp>
        <p:grpSp>
          <p:nvGrpSpPr>
            <p:cNvPr id="94" name="Группа 93"/>
            <p:cNvGrpSpPr/>
            <p:nvPr/>
          </p:nvGrpSpPr>
          <p:grpSpPr>
            <a:xfrm>
              <a:off x="10434441" y="3507466"/>
              <a:ext cx="1118932" cy="370766"/>
              <a:chOff x="1883425" y="4563522"/>
              <a:chExt cx="1118932" cy="370766"/>
            </a:xfrm>
          </p:grpSpPr>
          <p:sp>
            <p:nvSpPr>
              <p:cNvPr id="95" name="Прямоугольник 94"/>
              <p:cNvSpPr/>
              <p:nvPr/>
            </p:nvSpPr>
            <p:spPr>
              <a:xfrm>
                <a:off x="1883425" y="4563522"/>
                <a:ext cx="1118932" cy="36933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96" name="Rectangle 22">
                <a:extLst>
                  <a:ext uri="{FF2B5EF4-FFF2-40B4-BE49-F238E27FC236}">
                    <a16:creationId xmlns="" xmlns:a16="http://schemas.microsoft.com/office/drawing/2014/main" id="{676704C1-2109-4D80-90BD-70E0EC390DBA}"/>
                  </a:ext>
                </a:extLst>
              </p:cNvPr>
              <p:cNvSpPr/>
              <p:nvPr/>
            </p:nvSpPr>
            <p:spPr>
              <a:xfrm>
                <a:off x="1892223" y="4564956"/>
                <a:ext cx="278385" cy="36933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r>
                  <a:rPr lang="en-US" sz="900" dirty="0" smtClean="0">
                    <a:solidFill>
                      <a:schemeClr val="tx2">
                        <a:lumMod val="50000"/>
                      </a:schemeClr>
                    </a:solidFill>
                  </a:rPr>
                  <a:t>H</a:t>
                </a:r>
                <a:endParaRPr lang="en-US" sz="900" dirty="0">
                  <a:solidFill>
                    <a:schemeClr val="tx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97" name="Rectangle 47">
                <a:extLst>
                  <a:ext uri="{FF2B5EF4-FFF2-40B4-BE49-F238E27FC236}">
                    <a16:creationId xmlns="" xmlns:a16="http://schemas.microsoft.com/office/drawing/2014/main" id="{FDB3D8DE-0612-497E-8EF7-7FB6A6F52C2F}"/>
                  </a:ext>
                </a:extLst>
              </p:cNvPr>
              <p:cNvSpPr/>
              <p:nvPr/>
            </p:nvSpPr>
            <p:spPr>
              <a:xfrm>
                <a:off x="2170608" y="4564956"/>
                <a:ext cx="259872" cy="36933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r>
                  <a:rPr lang="en-US" sz="1200" dirty="0">
                    <a:solidFill>
                      <a:schemeClr val="tx2">
                        <a:lumMod val="50000"/>
                      </a:schemeClr>
                    </a:solidFill>
                  </a:rPr>
                  <a:t>MT</a:t>
                </a:r>
              </a:p>
            </p:txBody>
          </p:sp>
          <p:sp>
            <p:nvSpPr>
              <p:cNvPr id="98" name="Rectangle 48">
                <a:extLst>
                  <a:ext uri="{FF2B5EF4-FFF2-40B4-BE49-F238E27FC236}">
                    <a16:creationId xmlns="" xmlns:a16="http://schemas.microsoft.com/office/drawing/2014/main" id="{D71A7050-A3E0-4DDD-A574-89FF7FBCC953}"/>
                  </a:ext>
                </a:extLst>
              </p:cNvPr>
              <p:cNvSpPr/>
              <p:nvPr/>
            </p:nvSpPr>
            <p:spPr>
              <a:xfrm>
                <a:off x="2434689" y="4564955"/>
                <a:ext cx="290232" cy="36933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endParaRPr lang="en-US" sz="1050" dirty="0">
                  <a:solidFill>
                    <a:schemeClr val="tx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99" name="Rectangle 49">
                <a:extLst>
                  <a:ext uri="{FF2B5EF4-FFF2-40B4-BE49-F238E27FC236}">
                    <a16:creationId xmlns="" xmlns:a16="http://schemas.microsoft.com/office/drawing/2014/main" id="{6E96B931-B6E9-4649-A6A1-166498B97767}"/>
                  </a:ext>
                </a:extLst>
              </p:cNvPr>
              <p:cNvSpPr/>
              <p:nvPr/>
            </p:nvSpPr>
            <p:spPr>
              <a:xfrm>
                <a:off x="2723147" y="4564955"/>
                <a:ext cx="277666" cy="36933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</p:grpSp>
        <p:grpSp>
          <p:nvGrpSpPr>
            <p:cNvPr id="100" name="Группа 99"/>
            <p:cNvGrpSpPr/>
            <p:nvPr/>
          </p:nvGrpSpPr>
          <p:grpSpPr>
            <a:xfrm>
              <a:off x="8211795" y="3504133"/>
              <a:ext cx="1108590" cy="369333"/>
              <a:chOff x="1892223" y="4564955"/>
              <a:chExt cx="1108590" cy="369333"/>
            </a:xfrm>
          </p:grpSpPr>
          <p:sp>
            <p:nvSpPr>
              <p:cNvPr id="101" name="Rectangle 22">
                <a:extLst>
                  <a:ext uri="{FF2B5EF4-FFF2-40B4-BE49-F238E27FC236}">
                    <a16:creationId xmlns="" xmlns:a16="http://schemas.microsoft.com/office/drawing/2014/main" id="{676704C1-2109-4D80-90BD-70E0EC390DBA}"/>
                  </a:ext>
                </a:extLst>
              </p:cNvPr>
              <p:cNvSpPr/>
              <p:nvPr/>
            </p:nvSpPr>
            <p:spPr>
              <a:xfrm>
                <a:off x="1892223" y="4564956"/>
                <a:ext cx="278385" cy="36933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r>
                  <a:rPr lang="en-US" sz="900" dirty="0" smtClean="0">
                    <a:solidFill>
                      <a:schemeClr val="tx2">
                        <a:lumMod val="50000"/>
                      </a:schemeClr>
                    </a:solidFill>
                  </a:rPr>
                  <a:t>H</a:t>
                </a:r>
                <a:endParaRPr lang="en-US" sz="900" dirty="0">
                  <a:solidFill>
                    <a:schemeClr val="tx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02" name="Rectangle 47">
                <a:extLst>
                  <a:ext uri="{FF2B5EF4-FFF2-40B4-BE49-F238E27FC236}">
                    <a16:creationId xmlns="" xmlns:a16="http://schemas.microsoft.com/office/drawing/2014/main" id="{FDB3D8DE-0612-497E-8EF7-7FB6A6F52C2F}"/>
                  </a:ext>
                </a:extLst>
              </p:cNvPr>
              <p:cNvSpPr/>
              <p:nvPr/>
            </p:nvSpPr>
            <p:spPr>
              <a:xfrm>
                <a:off x="2170608" y="4564956"/>
                <a:ext cx="259872" cy="36933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r>
                  <a:rPr lang="en-US" sz="1200" dirty="0">
                    <a:solidFill>
                      <a:schemeClr val="tx2">
                        <a:lumMod val="50000"/>
                      </a:schemeClr>
                    </a:solidFill>
                  </a:rPr>
                  <a:t>MT</a:t>
                </a:r>
              </a:p>
            </p:txBody>
          </p:sp>
          <p:sp>
            <p:nvSpPr>
              <p:cNvPr id="103" name="Rectangle 48">
                <a:extLst>
                  <a:ext uri="{FF2B5EF4-FFF2-40B4-BE49-F238E27FC236}">
                    <a16:creationId xmlns="" xmlns:a16="http://schemas.microsoft.com/office/drawing/2014/main" id="{D71A7050-A3E0-4DDD-A574-89FF7FBCC953}"/>
                  </a:ext>
                </a:extLst>
              </p:cNvPr>
              <p:cNvSpPr/>
              <p:nvPr/>
            </p:nvSpPr>
            <p:spPr>
              <a:xfrm>
                <a:off x="2434689" y="4564955"/>
                <a:ext cx="290232" cy="36933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endParaRPr lang="en-US" sz="1050" dirty="0">
                  <a:solidFill>
                    <a:schemeClr val="tx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04" name="Rectangle 49">
                <a:extLst>
                  <a:ext uri="{FF2B5EF4-FFF2-40B4-BE49-F238E27FC236}">
                    <a16:creationId xmlns="" xmlns:a16="http://schemas.microsoft.com/office/drawing/2014/main" id="{6E96B931-B6E9-4649-A6A1-166498B97767}"/>
                  </a:ext>
                </a:extLst>
              </p:cNvPr>
              <p:cNvSpPr/>
              <p:nvPr/>
            </p:nvSpPr>
            <p:spPr>
              <a:xfrm>
                <a:off x="2723147" y="4564955"/>
                <a:ext cx="277666" cy="36933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</p:grpSp>
        <p:grpSp>
          <p:nvGrpSpPr>
            <p:cNvPr id="105" name="Группа 104"/>
            <p:cNvGrpSpPr/>
            <p:nvPr/>
          </p:nvGrpSpPr>
          <p:grpSpPr>
            <a:xfrm>
              <a:off x="9329183" y="3502699"/>
              <a:ext cx="1108590" cy="369333"/>
              <a:chOff x="1892223" y="4564955"/>
              <a:chExt cx="1108590" cy="369333"/>
            </a:xfrm>
          </p:grpSpPr>
          <p:sp>
            <p:nvSpPr>
              <p:cNvPr id="106" name="Rectangle 22">
                <a:extLst>
                  <a:ext uri="{FF2B5EF4-FFF2-40B4-BE49-F238E27FC236}">
                    <a16:creationId xmlns="" xmlns:a16="http://schemas.microsoft.com/office/drawing/2014/main" id="{676704C1-2109-4D80-90BD-70E0EC390DBA}"/>
                  </a:ext>
                </a:extLst>
              </p:cNvPr>
              <p:cNvSpPr/>
              <p:nvPr/>
            </p:nvSpPr>
            <p:spPr>
              <a:xfrm>
                <a:off x="1892223" y="4564956"/>
                <a:ext cx="278385" cy="36933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r>
                  <a:rPr lang="en-US" sz="900" dirty="0" smtClean="0">
                    <a:solidFill>
                      <a:schemeClr val="tx2">
                        <a:lumMod val="50000"/>
                      </a:schemeClr>
                    </a:solidFill>
                  </a:rPr>
                  <a:t>H</a:t>
                </a:r>
                <a:endParaRPr lang="en-US" sz="900" dirty="0">
                  <a:solidFill>
                    <a:schemeClr val="tx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07" name="Rectangle 47">
                <a:extLst>
                  <a:ext uri="{FF2B5EF4-FFF2-40B4-BE49-F238E27FC236}">
                    <a16:creationId xmlns="" xmlns:a16="http://schemas.microsoft.com/office/drawing/2014/main" id="{FDB3D8DE-0612-497E-8EF7-7FB6A6F52C2F}"/>
                  </a:ext>
                </a:extLst>
              </p:cNvPr>
              <p:cNvSpPr/>
              <p:nvPr/>
            </p:nvSpPr>
            <p:spPr>
              <a:xfrm>
                <a:off x="2170608" y="4564956"/>
                <a:ext cx="259872" cy="36933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r>
                  <a:rPr lang="en-US" sz="1200" dirty="0">
                    <a:solidFill>
                      <a:schemeClr val="tx2">
                        <a:lumMod val="50000"/>
                      </a:schemeClr>
                    </a:solidFill>
                  </a:rPr>
                  <a:t>MT</a:t>
                </a:r>
              </a:p>
            </p:txBody>
          </p:sp>
          <p:sp>
            <p:nvSpPr>
              <p:cNvPr id="108" name="Rectangle 48">
                <a:extLst>
                  <a:ext uri="{FF2B5EF4-FFF2-40B4-BE49-F238E27FC236}">
                    <a16:creationId xmlns="" xmlns:a16="http://schemas.microsoft.com/office/drawing/2014/main" id="{D71A7050-A3E0-4DDD-A574-89FF7FBCC953}"/>
                  </a:ext>
                </a:extLst>
              </p:cNvPr>
              <p:cNvSpPr/>
              <p:nvPr/>
            </p:nvSpPr>
            <p:spPr>
              <a:xfrm>
                <a:off x="2434689" y="4564955"/>
                <a:ext cx="290232" cy="36933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endParaRPr lang="en-US" sz="1050" dirty="0">
                  <a:solidFill>
                    <a:schemeClr val="tx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09" name="Rectangle 49">
                <a:extLst>
                  <a:ext uri="{FF2B5EF4-FFF2-40B4-BE49-F238E27FC236}">
                    <a16:creationId xmlns="" xmlns:a16="http://schemas.microsoft.com/office/drawing/2014/main" id="{6E96B931-B6E9-4649-A6A1-166498B97767}"/>
                  </a:ext>
                </a:extLst>
              </p:cNvPr>
              <p:cNvSpPr/>
              <p:nvPr/>
            </p:nvSpPr>
            <p:spPr>
              <a:xfrm>
                <a:off x="2723147" y="4564955"/>
                <a:ext cx="277666" cy="36933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</p:grpSp>
        <p:grpSp>
          <p:nvGrpSpPr>
            <p:cNvPr id="110" name="Группа 109"/>
            <p:cNvGrpSpPr/>
            <p:nvPr/>
          </p:nvGrpSpPr>
          <p:grpSpPr>
            <a:xfrm>
              <a:off x="7101348" y="3507466"/>
              <a:ext cx="1118932" cy="370766"/>
              <a:chOff x="1883425" y="4563522"/>
              <a:chExt cx="1118932" cy="370766"/>
            </a:xfrm>
          </p:grpSpPr>
          <p:sp>
            <p:nvSpPr>
              <p:cNvPr id="111" name="Прямоугольник 110"/>
              <p:cNvSpPr/>
              <p:nvPr/>
            </p:nvSpPr>
            <p:spPr>
              <a:xfrm>
                <a:off x="1883425" y="4563522"/>
                <a:ext cx="1118932" cy="369332"/>
              </a:xfrm>
              <a:prstGeom prst="rect">
                <a:avLst/>
              </a:prstGeom>
              <a:pattFill prst="ltUpDiag">
                <a:fgClr>
                  <a:schemeClr val="accent2">
                    <a:lumMod val="7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12" name="Rectangle 22">
                <a:extLst>
                  <a:ext uri="{FF2B5EF4-FFF2-40B4-BE49-F238E27FC236}">
                    <a16:creationId xmlns="" xmlns:a16="http://schemas.microsoft.com/office/drawing/2014/main" id="{676704C1-2109-4D80-90BD-70E0EC390DBA}"/>
                  </a:ext>
                </a:extLst>
              </p:cNvPr>
              <p:cNvSpPr/>
              <p:nvPr/>
            </p:nvSpPr>
            <p:spPr>
              <a:xfrm>
                <a:off x="1892223" y="4564956"/>
                <a:ext cx="278385" cy="36933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r>
                  <a:rPr lang="en-US" sz="900" dirty="0" smtClean="0">
                    <a:solidFill>
                      <a:schemeClr val="tx2">
                        <a:lumMod val="50000"/>
                      </a:schemeClr>
                    </a:solidFill>
                  </a:rPr>
                  <a:t>H</a:t>
                </a:r>
                <a:endParaRPr lang="en-US" sz="900" dirty="0">
                  <a:solidFill>
                    <a:schemeClr val="tx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13" name="Rectangle 47">
                <a:extLst>
                  <a:ext uri="{FF2B5EF4-FFF2-40B4-BE49-F238E27FC236}">
                    <a16:creationId xmlns="" xmlns:a16="http://schemas.microsoft.com/office/drawing/2014/main" id="{FDB3D8DE-0612-497E-8EF7-7FB6A6F52C2F}"/>
                  </a:ext>
                </a:extLst>
              </p:cNvPr>
              <p:cNvSpPr/>
              <p:nvPr/>
            </p:nvSpPr>
            <p:spPr>
              <a:xfrm>
                <a:off x="2170608" y="4564956"/>
                <a:ext cx="259872" cy="36933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r>
                  <a:rPr lang="en-US" sz="1200" dirty="0">
                    <a:solidFill>
                      <a:schemeClr val="tx2">
                        <a:lumMod val="50000"/>
                      </a:schemeClr>
                    </a:solidFill>
                  </a:rPr>
                  <a:t>MT</a:t>
                </a:r>
              </a:p>
            </p:txBody>
          </p:sp>
          <p:sp>
            <p:nvSpPr>
              <p:cNvPr id="114" name="Rectangle 48">
                <a:extLst>
                  <a:ext uri="{FF2B5EF4-FFF2-40B4-BE49-F238E27FC236}">
                    <a16:creationId xmlns="" xmlns:a16="http://schemas.microsoft.com/office/drawing/2014/main" id="{D71A7050-A3E0-4DDD-A574-89FF7FBCC953}"/>
                  </a:ext>
                </a:extLst>
              </p:cNvPr>
              <p:cNvSpPr/>
              <p:nvPr/>
            </p:nvSpPr>
            <p:spPr>
              <a:xfrm>
                <a:off x="2434689" y="4564955"/>
                <a:ext cx="290232" cy="36933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endParaRPr lang="en-US" sz="1050" dirty="0">
                  <a:solidFill>
                    <a:schemeClr val="tx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15" name="Rectangle 49">
                <a:extLst>
                  <a:ext uri="{FF2B5EF4-FFF2-40B4-BE49-F238E27FC236}">
                    <a16:creationId xmlns="" xmlns:a16="http://schemas.microsoft.com/office/drawing/2014/main" id="{6E96B931-B6E9-4649-A6A1-166498B97767}"/>
                  </a:ext>
                </a:extLst>
              </p:cNvPr>
              <p:cNvSpPr/>
              <p:nvPr/>
            </p:nvSpPr>
            <p:spPr>
              <a:xfrm>
                <a:off x="2723147" y="4564955"/>
                <a:ext cx="277666" cy="36933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</p:grpSp>
        <p:grpSp>
          <p:nvGrpSpPr>
            <p:cNvPr id="116" name="Группа 115"/>
            <p:cNvGrpSpPr/>
            <p:nvPr/>
          </p:nvGrpSpPr>
          <p:grpSpPr>
            <a:xfrm>
              <a:off x="877670" y="3500913"/>
              <a:ext cx="1108590" cy="369333"/>
              <a:chOff x="1892223" y="4564955"/>
              <a:chExt cx="1108590" cy="369333"/>
            </a:xfrm>
          </p:grpSpPr>
          <p:sp>
            <p:nvSpPr>
              <p:cNvPr id="117" name="Rectangle 22">
                <a:extLst>
                  <a:ext uri="{FF2B5EF4-FFF2-40B4-BE49-F238E27FC236}">
                    <a16:creationId xmlns="" xmlns:a16="http://schemas.microsoft.com/office/drawing/2014/main" id="{676704C1-2109-4D80-90BD-70E0EC390DBA}"/>
                  </a:ext>
                </a:extLst>
              </p:cNvPr>
              <p:cNvSpPr/>
              <p:nvPr/>
            </p:nvSpPr>
            <p:spPr>
              <a:xfrm>
                <a:off x="1892223" y="4564956"/>
                <a:ext cx="278385" cy="36933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r>
                  <a:rPr lang="en-US" sz="900" dirty="0" smtClean="0">
                    <a:solidFill>
                      <a:schemeClr val="tx2">
                        <a:lumMod val="50000"/>
                      </a:schemeClr>
                    </a:solidFill>
                  </a:rPr>
                  <a:t>H</a:t>
                </a:r>
                <a:endParaRPr lang="en-US" sz="900" dirty="0">
                  <a:solidFill>
                    <a:schemeClr val="tx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18" name="Rectangle 47">
                <a:extLst>
                  <a:ext uri="{FF2B5EF4-FFF2-40B4-BE49-F238E27FC236}">
                    <a16:creationId xmlns="" xmlns:a16="http://schemas.microsoft.com/office/drawing/2014/main" id="{FDB3D8DE-0612-497E-8EF7-7FB6A6F52C2F}"/>
                  </a:ext>
                </a:extLst>
              </p:cNvPr>
              <p:cNvSpPr/>
              <p:nvPr/>
            </p:nvSpPr>
            <p:spPr>
              <a:xfrm>
                <a:off x="2170608" y="4564956"/>
                <a:ext cx="259872" cy="36933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r>
                  <a:rPr lang="en-US" sz="1200" dirty="0">
                    <a:solidFill>
                      <a:schemeClr val="tx2">
                        <a:lumMod val="50000"/>
                      </a:schemeClr>
                    </a:solidFill>
                  </a:rPr>
                  <a:t>MT</a:t>
                </a:r>
              </a:p>
            </p:txBody>
          </p:sp>
          <p:sp>
            <p:nvSpPr>
              <p:cNvPr id="119" name="Rectangle 48">
                <a:extLst>
                  <a:ext uri="{FF2B5EF4-FFF2-40B4-BE49-F238E27FC236}">
                    <a16:creationId xmlns="" xmlns:a16="http://schemas.microsoft.com/office/drawing/2014/main" id="{D71A7050-A3E0-4DDD-A574-89FF7FBCC953}"/>
                  </a:ext>
                </a:extLst>
              </p:cNvPr>
              <p:cNvSpPr/>
              <p:nvPr/>
            </p:nvSpPr>
            <p:spPr>
              <a:xfrm>
                <a:off x="2434689" y="4564955"/>
                <a:ext cx="290232" cy="36933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endParaRPr lang="en-US" sz="1050" dirty="0">
                  <a:solidFill>
                    <a:schemeClr val="tx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20" name="Rectangle 49">
                <a:extLst>
                  <a:ext uri="{FF2B5EF4-FFF2-40B4-BE49-F238E27FC236}">
                    <a16:creationId xmlns="" xmlns:a16="http://schemas.microsoft.com/office/drawing/2014/main" id="{6E96B931-B6E9-4649-A6A1-166498B97767}"/>
                  </a:ext>
                </a:extLst>
              </p:cNvPr>
              <p:cNvSpPr/>
              <p:nvPr/>
            </p:nvSpPr>
            <p:spPr>
              <a:xfrm>
                <a:off x="2723147" y="4564955"/>
                <a:ext cx="277666" cy="36933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</p:grpSp>
        <p:grpSp>
          <p:nvGrpSpPr>
            <p:cNvPr id="121" name="Группа 120"/>
            <p:cNvGrpSpPr/>
            <p:nvPr/>
          </p:nvGrpSpPr>
          <p:grpSpPr>
            <a:xfrm>
              <a:off x="6271374" y="3502699"/>
              <a:ext cx="830205" cy="369333"/>
              <a:chOff x="2170608" y="4564955"/>
              <a:chExt cx="830205" cy="369333"/>
            </a:xfrm>
            <a:solidFill>
              <a:schemeClr val="bg1"/>
            </a:solidFill>
          </p:grpSpPr>
          <p:sp>
            <p:nvSpPr>
              <p:cNvPr id="122" name="Rectangle 47">
                <a:extLst>
                  <a:ext uri="{FF2B5EF4-FFF2-40B4-BE49-F238E27FC236}">
                    <a16:creationId xmlns="" xmlns:a16="http://schemas.microsoft.com/office/drawing/2014/main" id="{FDB3D8DE-0612-497E-8EF7-7FB6A6F52C2F}"/>
                  </a:ext>
                </a:extLst>
              </p:cNvPr>
              <p:cNvSpPr/>
              <p:nvPr/>
            </p:nvSpPr>
            <p:spPr>
              <a:xfrm>
                <a:off x="2170608" y="4564956"/>
                <a:ext cx="259872" cy="369332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r>
                  <a:rPr lang="en-US" sz="1200" dirty="0" smtClean="0">
                    <a:solidFill>
                      <a:schemeClr val="tx2">
                        <a:lumMod val="50000"/>
                      </a:schemeClr>
                    </a:solidFill>
                  </a:rPr>
                  <a:t>gap</a:t>
                </a:r>
                <a:endParaRPr lang="en-US" sz="1200" dirty="0">
                  <a:solidFill>
                    <a:schemeClr val="tx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23" name="Rectangle 48">
                <a:extLst>
                  <a:ext uri="{FF2B5EF4-FFF2-40B4-BE49-F238E27FC236}">
                    <a16:creationId xmlns="" xmlns:a16="http://schemas.microsoft.com/office/drawing/2014/main" id="{D71A7050-A3E0-4DDD-A574-89FF7FBCC953}"/>
                  </a:ext>
                </a:extLst>
              </p:cNvPr>
              <p:cNvSpPr/>
              <p:nvPr/>
            </p:nvSpPr>
            <p:spPr>
              <a:xfrm>
                <a:off x="2434689" y="4564955"/>
                <a:ext cx="290232" cy="369332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r>
                  <a:rPr lang="en-US" sz="1050" dirty="0" err="1" smtClean="0">
                    <a:solidFill>
                      <a:schemeClr val="tx2">
                        <a:lumMod val="50000"/>
                      </a:schemeClr>
                    </a:solidFill>
                  </a:rPr>
                  <a:t>reloc</a:t>
                </a:r>
                <a:endParaRPr lang="en-US" sz="1050" dirty="0">
                  <a:solidFill>
                    <a:schemeClr val="tx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24" name="Rectangle 49">
                <a:extLst>
                  <a:ext uri="{FF2B5EF4-FFF2-40B4-BE49-F238E27FC236}">
                    <a16:creationId xmlns="" xmlns:a16="http://schemas.microsoft.com/office/drawing/2014/main" id="{6E96B931-B6E9-4649-A6A1-166498B97767}"/>
                  </a:ext>
                </a:extLst>
              </p:cNvPr>
              <p:cNvSpPr/>
              <p:nvPr/>
            </p:nvSpPr>
            <p:spPr>
              <a:xfrm>
                <a:off x="2723147" y="4564955"/>
                <a:ext cx="277666" cy="369332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r>
                  <a:rPr lang="en-US" sz="1200" dirty="0" smtClean="0">
                    <a:solidFill>
                      <a:schemeClr val="tx1"/>
                    </a:solidFill>
                  </a:rPr>
                  <a:t>L   R</a:t>
                </a:r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25" name="Прямоугольник 124"/>
            <p:cNvSpPr/>
            <p:nvPr/>
          </p:nvSpPr>
          <p:spPr>
            <a:xfrm>
              <a:off x="6260857" y="4845581"/>
              <a:ext cx="840174" cy="369332"/>
            </a:xfrm>
            <a:prstGeom prst="rect">
              <a:avLst/>
            </a:prstGeom>
            <a:pattFill prst="ltUpDiag">
              <a:fgClr>
                <a:schemeClr val="accent2">
                  <a:lumMod val="75000"/>
                </a:schemeClr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6" name="TextBox 125"/>
            <p:cNvSpPr txBox="1"/>
            <p:nvPr/>
          </p:nvSpPr>
          <p:spPr>
            <a:xfrm>
              <a:off x="7131251" y="4843323"/>
              <a:ext cx="18124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 smtClean="0"/>
                <a:t>saved_post_plug</a:t>
              </a:r>
              <a:endParaRPr lang="ru-RU" sz="1600" dirty="0"/>
            </a:p>
          </p:txBody>
        </p:sp>
        <p:sp>
          <p:nvSpPr>
            <p:cNvPr id="127" name="Прямоугольник 126"/>
            <p:cNvSpPr/>
            <p:nvPr/>
          </p:nvSpPr>
          <p:spPr>
            <a:xfrm>
              <a:off x="3983533" y="5811286"/>
              <a:ext cx="2258150" cy="369332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pinned plug queue</a:t>
              </a:r>
              <a:endParaRPr lang="ru-RU" dirty="0"/>
            </a:p>
          </p:txBody>
        </p:sp>
        <p:cxnSp>
          <p:nvCxnSpPr>
            <p:cNvPr id="128" name="Скругленная соединительная линия 127"/>
            <p:cNvCxnSpPr>
              <a:stCxn id="73" idx="2"/>
              <a:endCxn id="127" idx="0"/>
            </p:cNvCxnSpPr>
            <p:nvPr/>
          </p:nvCxnSpPr>
          <p:spPr>
            <a:xfrm rot="16200000" flipH="1">
              <a:off x="4135603" y="4834280"/>
              <a:ext cx="1937359" cy="16652"/>
            </a:xfrm>
            <a:prstGeom prst="curved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Скругленная соединительная линия 128"/>
            <p:cNvCxnSpPr>
              <a:stCxn id="125" idx="2"/>
              <a:endCxn id="127" idx="3"/>
            </p:cNvCxnSpPr>
            <p:nvPr/>
          </p:nvCxnSpPr>
          <p:spPr>
            <a:xfrm rot="5400000">
              <a:off x="6070795" y="5385802"/>
              <a:ext cx="781039" cy="439261"/>
            </a:xfrm>
            <a:prstGeom prst="curved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Скругленная соединительная линия 129"/>
            <p:cNvCxnSpPr>
              <a:stCxn id="131" idx="2"/>
              <a:endCxn id="127" idx="1"/>
            </p:cNvCxnSpPr>
            <p:nvPr/>
          </p:nvCxnSpPr>
          <p:spPr>
            <a:xfrm rot="16200000" flipH="1">
              <a:off x="3498425" y="5510843"/>
              <a:ext cx="781039" cy="189177"/>
            </a:xfrm>
            <a:prstGeom prst="curved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1" name="Прямоугольник 130"/>
            <p:cNvSpPr/>
            <p:nvPr/>
          </p:nvSpPr>
          <p:spPr>
            <a:xfrm>
              <a:off x="3374269" y="4845581"/>
              <a:ext cx="840174" cy="369332"/>
            </a:xfrm>
            <a:prstGeom prst="rect">
              <a:avLst/>
            </a:prstGeom>
            <a:pattFill prst="ltUpDiag">
              <a:fgClr>
                <a:schemeClr val="accent2">
                  <a:lumMod val="75000"/>
                </a:schemeClr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32" name="TextBox 131"/>
            <p:cNvSpPr txBox="1"/>
            <p:nvPr/>
          </p:nvSpPr>
          <p:spPr>
            <a:xfrm>
              <a:off x="1491791" y="4845265"/>
              <a:ext cx="18124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600" dirty="0" err="1" smtClean="0"/>
                <a:t>saved_pre_plug</a:t>
              </a:r>
              <a:endParaRPr lang="ru-RU" sz="1600" dirty="0"/>
            </a:p>
          </p:txBody>
        </p:sp>
        <p:grpSp>
          <p:nvGrpSpPr>
            <p:cNvPr id="133" name="Группа 132"/>
            <p:cNvGrpSpPr/>
            <p:nvPr/>
          </p:nvGrpSpPr>
          <p:grpSpPr>
            <a:xfrm>
              <a:off x="3398593" y="3503151"/>
              <a:ext cx="830205" cy="369333"/>
              <a:chOff x="2170608" y="4564955"/>
              <a:chExt cx="830205" cy="369333"/>
            </a:xfrm>
            <a:solidFill>
              <a:schemeClr val="bg1"/>
            </a:solidFill>
          </p:grpSpPr>
          <p:sp>
            <p:nvSpPr>
              <p:cNvPr id="134" name="Rectangle 47">
                <a:extLst>
                  <a:ext uri="{FF2B5EF4-FFF2-40B4-BE49-F238E27FC236}">
                    <a16:creationId xmlns="" xmlns:a16="http://schemas.microsoft.com/office/drawing/2014/main" id="{FDB3D8DE-0612-497E-8EF7-7FB6A6F52C2F}"/>
                  </a:ext>
                </a:extLst>
              </p:cNvPr>
              <p:cNvSpPr/>
              <p:nvPr/>
            </p:nvSpPr>
            <p:spPr>
              <a:xfrm>
                <a:off x="2170608" y="4564956"/>
                <a:ext cx="259872" cy="369332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r>
                  <a:rPr lang="en-US" sz="1200" dirty="0" smtClean="0">
                    <a:solidFill>
                      <a:schemeClr val="tx2">
                        <a:lumMod val="50000"/>
                      </a:schemeClr>
                    </a:solidFill>
                  </a:rPr>
                  <a:t>gap</a:t>
                </a:r>
                <a:endParaRPr lang="en-US" sz="1200" dirty="0">
                  <a:solidFill>
                    <a:schemeClr val="tx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35" name="Rectangle 48">
                <a:extLst>
                  <a:ext uri="{FF2B5EF4-FFF2-40B4-BE49-F238E27FC236}">
                    <a16:creationId xmlns="" xmlns:a16="http://schemas.microsoft.com/office/drawing/2014/main" id="{D71A7050-A3E0-4DDD-A574-89FF7FBCC953}"/>
                  </a:ext>
                </a:extLst>
              </p:cNvPr>
              <p:cNvSpPr/>
              <p:nvPr/>
            </p:nvSpPr>
            <p:spPr>
              <a:xfrm>
                <a:off x="2434689" y="4564955"/>
                <a:ext cx="290232" cy="369332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r>
                  <a:rPr lang="en-US" sz="1050" dirty="0" err="1" smtClean="0">
                    <a:solidFill>
                      <a:schemeClr val="tx2">
                        <a:lumMod val="50000"/>
                      </a:schemeClr>
                    </a:solidFill>
                  </a:rPr>
                  <a:t>reloc</a:t>
                </a:r>
                <a:endParaRPr lang="en-US" sz="1050" dirty="0">
                  <a:solidFill>
                    <a:schemeClr val="tx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36" name="Rectangle 49">
                <a:extLst>
                  <a:ext uri="{FF2B5EF4-FFF2-40B4-BE49-F238E27FC236}">
                    <a16:creationId xmlns="" xmlns:a16="http://schemas.microsoft.com/office/drawing/2014/main" id="{6E96B931-B6E9-4649-A6A1-166498B97767}"/>
                  </a:ext>
                </a:extLst>
              </p:cNvPr>
              <p:cNvSpPr/>
              <p:nvPr/>
            </p:nvSpPr>
            <p:spPr>
              <a:xfrm>
                <a:off x="2723147" y="4564955"/>
                <a:ext cx="277666" cy="369332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r>
                  <a:rPr lang="en-US" sz="1200" dirty="0" smtClean="0">
                    <a:solidFill>
                      <a:schemeClr val="tx1"/>
                    </a:solidFill>
                  </a:rPr>
                  <a:t>L   R</a:t>
                </a:r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137" name="Title 1">
            <a:extLst>
              <a:ext uri="{FF2B5EF4-FFF2-40B4-BE49-F238E27FC236}">
                <a16:creationId xmlns=""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824666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2800" b="1" dirty="0" smtClean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Sweep</a:t>
            </a:r>
          </a:p>
          <a:p>
            <a:pPr lvl="0" defTabSz="914400">
              <a:lnSpc>
                <a:spcPct val="110000"/>
              </a:lnSpc>
              <a:spcBef>
                <a:spcPts val="0"/>
              </a:spcBef>
            </a:pPr>
            <a:r>
              <a:rPr lang="en-US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Small Objects Heap</a:t>
            </a:r>
            <a:endParaRPr lang="ru-RU" sz="28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  <a:p>
            <a:pPr>
              <a:lnSpc>
                <a:spcPct val="110000"/>
              </a:lnSpc>
            </a:pPr>
            <a:endParaRPr lang="ru-RU" sz="28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3076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=""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9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AF57D2E9-EA7E-48D5-B5FB-528ECA79B6E4}"/>
              </a:ext>
            </a:extLst>
          </p:cNvPr>
          <p:cNvSpPr txBox="1"/>
          <p:nvPr/>
        </p:nvSpPr>
        <p:spPr>
          <a:xfrm>
            <a:off x="1238005" y="1209675"/>
            <a:ext cx="996339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ru-RU" dirty="0" smtClean="0">
                <a:solidFill>
                  <a:schemeClr val="bg1">
                    <a:lumMod val="50000"/>
                  </a:schemeClr>
                </a:solidFill>
              </a:rPr>
              <a:t>На основании 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gaps </a:t>
            </a:r>
            <a:r>
              <a:rPr lang="ru-RU" dirty="0" smtClean="0">
                <a:solidFill>
                  <a:schemeClr val="bg1">
                    <a:lumMod val="50000"/>
                  </a:schemeClr>
                </a:solidFill>
              </a:rPr>
              <a:t>создаем 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free-list items (</a:t>
            </a:r>
            <a:r>
              <a:rPr lang="ru-RU" dirty="0" smtClean="0">
                <a:solidFill>
                  <a:schemeClr val="bg1">
                    <a:lumMod val="50000"/>
                  </a:schemeClr>
                </a:solidFill>
              </a:rPr>
              <a:t>см. доклад про выделение памяти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gaps, </a:t>
            </a:r>
            <a:r>
              <a:rPr lang="ru-RU" dirty="0" smtClean="0">
                <a:solidFill>
                  <a:schemeClr val="bg1">
                    <a:lumMod val="50000"/>
                  </a:schemeClr>
                </a:solidFill>
              </a:rPr>
              <a:t>размером менее 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sizeof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(object) </a:t>
            </a:r>
            <a:r>
              <a:rPr lang="ru-RU" dirty="0" smtClean="0">
                <a:solidFill>
                  <a:schemeClr val="bg1">
                    <a:lumMod val="50000"/>
                  </a:schemeClr>
                </a:solidFill>
              </a:rPr>
              <a:t>игнорируются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saved_pre_plug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+ 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saved_post_plug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ru-RU" dirty="0" smtClean="0">
                <a:solidFill>
                  <a:schemeClr val="bg1">
                    <a:lumMod val="50000"/>
                  </a:schemeClr>
                </a:solidFill>
              </a:rPr>
              <a:t>расставляются по местам</a:t>
            </a:r>
            <a:endParaRPr lang="en-US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ru-RU" dirty="0" smtClean="0"/>
              <a:t>Выполняется дополнительная работа по обновлению очереди на </a:t>
            </a:r>
            <a:r>
              <a:rPr lang="ru-RU" dirty="0" err="1" smtClean="0"/>
              <a:t>финализацию</a:t>
            </a:r>
            <a:endParaRPr lang="ru-RU" dirty="0" smtClean="0"/>
          </a:p>
          <a:p>
            <a:endParaRPr lang="en-US" dirty="0" smtClean="0"/>
          </a:p>
        </p:txBody>
      </p:sp>
      <p:sp>
        <p:nvSpPr>
          <p:cNvPr id="137" name="Title 1">
            <a:extLst>
              <a:ext uri="{FF2B5EF4-FFF2-40B4-BE49-F238E27FC236}">
                <a16:creationId xmlns=""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824666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2800" b="1" dirty="0" smtClean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Sweep</a:t>
            </a:r>
          </a:p>
          <a:p>
            <a:pPr lvl="0" defTabSz="914400">
              <a:lnSpc>
                <a:spcPct val="110000"/>
              </a:lnSpc>
              <a:spcBef>
                <a:spcPts val="0"/>
              </a:spcBef>
            </a:pPr>
            <a:r>
              <a:rPr lang="en-US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Small Objects Heap</a:t>
            </a:r>
            <a:endParaRPr lang="ru-RU" sz="28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  <a:p>
            <a:pPr>
              <a:lnSpc>
                <a:spcPct val="110000"/>
              </a:lnSpc>
            </a:pPr>
            <a:endParaRPr lang="ru-RU" sz="28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215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9357</TotalTime>
  <Words>2194</Words>
  <Application>Microsoft Office PowerPoint</Application>
  <PresentationFormat>Широкоэкранный</PresentationFormat>
  <Paragraphs>449</Paragraphs>
  <Slides>34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34</vt:i4>
      </vt:variant>
    </vt:vector>
  </HeadingPairs>
  <TitlesOfParts>
    <vt:vector size="40" baseType="lpstr">
      <vt:lpstr>Arial</vt:lpstr>
      <vt:lpstr>Calibri</vt:lpstr>
      <vt:lpstr>Calibri Light</vt:lpstr>
      <vt:lpstr>Segoe UI Semibold</vt:lpstr>
      <vt:lpstr>Source Sans Pro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Stanislav Sidristij</dc:creator>
  <cp:lastModifiedBy>Stanislav Sidristij</cp:lastModifiedBy>
  <cp:revision>133</cp:revision>
  <dcterms:created xsi:type="dcterms:W3CDTF">2018-09-29T08:14:48Z</dcterms:created>
  <dcterms:modified xsi:type="dcterms:W3CDTF">2019-04-12T14:27:00Z</dcterms:modified>
</cp:coreProperties>
</file>